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350" r:id="rId3"/>
    <p:sldId id="351" r:id="rId4"/>
    <p:sldId id="352" r:id="rId5"/>
    <p:sldId id="257" r:id="rId6"/>
    <p:sldId id="258" r:id="rId7"/>
    <p:sldId id="259" r:id="rId8"/>
    <p:sldId id="373" r:id="rId9"/>
    <p:sldId id="305" r:id="rId10"/>
    <p:sldId id="306" r:id="rId11"/>
    <p:sldId id="374" r:id="rId12"/>
    <p:sldId id="353" r:id="rId13"/>
    <p:sldId id="370" r:id="rId14"/>
    <p:sldId id="371" r:id="rId15"/>
    <p:sldId id="372" r:id="rId16"/>
    <p:sldId id="354" r:id="rId17"/>
    <p:sldId id="360" r:id="rId18"/>
    <p:sldId id="375" r:id="rId19"/>
    <p:sldId id="308" r:id="rId20"/>
    <p:sldId id="309" r:id="rId21"/>
    <p:sldId id="310" r:id="rId22"/>
    <p:sldId id="314" r:id="rId23"/>
    <p:sldId id="315" r:id="rId24"/>
    <p:sldId id="359" r:id="rId25"/>
    <p:sldId id="376" r:id="rId26"/>
    <p:sldId id="312" r:id="rId27"/>
    <p:sldId id="377" r:id="rId28"/>
    <p:sldId id="378" r:id="rId29"/>
    <p:sldId id="355" r:id="rId30"/>
    <p:sldId id="307" r:id="rId31"/>
    <p:sldId id="316" r:id="rId32"/>
    <p:sldId id="318" r:id="rId33"/>
    <p:sldId id="319" r:id="rId34"/>
    <p:sldId id="379" r:id="rId35"/>
    <p:sldId id="368" r:id="rId36"/>
    <p:sldId id="356" r:id="rId37"/>
    <p:sldId id="366" r:id="rId38"/>
    <p:sldId id="367" r:id="rId39"/>
    <p:sldId id="380" r:id="rId40"/>
    <p:sldId id="330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31" r:id="rId49"/>
    <p:sldId id="335" r:id="rId50"/>
    <p:sldId id="361" r:id="rId51"/>
    <p:sldId id="362" r:id="rId52"/>
    <p:sldId id="363" r:id="rId53"/>
    <p:sldId id="332" r:id="rId54"/>
    <p:sldId id="333" r:id="rId55"/>
    <p:sldId id="334" r:id="rId56"/>
    <p:sldId id="336" r:id="rId57"/>
    <p:sldId id="337" r:id="rId58"/>
    <p:sldId id="341" r:id="rId59"/>
    <p:sldId id="338" r:id="rId60"/>
    <p:sldId id="381" r:id="rId61"/>
    <p:sldId id="382" r:id="rId62"/>
    <p:sldId id="357" r:id="rId63"/>
    <p:sldId id="383" r:id="rId64"/>
    <p:sldId id="345" r:id="rId65"/>
    <p:sldId id="346" r:id="rId66"/>
    <p:sldId id="347" r:id="rId67"/>
    <p:sldId id="348" r:id="rId68"/>
    <p:sldId id="349" r:id="rId69"/>
    <p:sldId id="364" r:id="rId70"/>
    <p:sldId id="365" r:id="rId71"/>
    <p:sldId id="344" r:id="rId72"/>
    <p:sldId id="384" r:id="rId73"/>
    <p:sldId id="385" r:id="rId74"/>
    <p:sldId id="386" r:id="rId75"/>
    <p:sldId id="271" r:id="rId7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78"/>
    </p:embeddedFont>
    <p:embeddedFont>
      <p:font typeface="Oswald" panose="020B0604020202020204" charset="0"/>
      <p:regular r:id="rId79"/>
      <p:bold r:id="rId80"/>
    </p:embeddedFont>
    <p:embeddedFont>
      <p:font typeface="Rockwell Extra Bold" panose="02060903040505020403" pitchFamily="18" charset="0"/>
      <p:bold r:id="rId81"/>
    </p:embeddedFont>
    <p:embeddedFont>
      <p:font typeface="Source Sans Pro" panose="020B050303040302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. Fariz Fadilah" initials="MFF" lastIdx="0" clrIdx="0">
    <p:extLst>
      <p:ext uri="{19B8F6BF-5375-455C-9EA6-DF929625EA0E}">
        <p15:presenceInfo xmlns:p15="http://schemas.microsoft.com/office/powerpoint/2012/main" userId="M. Fariz Fadil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FF029C-BB4F-482B-88F5-D968F17F3B07}">
  <a:tblStyle styleId="{96FF029C-BB4F-482B-88F5-D968F17F3B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4660"/>
  </p:normalViewPr>
  <p:slideViewPr>
    <p:cSldViewPr snapToGrid="0">
      <p:cViewPr varScale="1">
        <p:scale>
          <a:sx n="97" d="100"/>
          <a:sy n="97" d="100"/>
        </p:scale>
        <p:origin x="5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ADA010-65B7-426A-A3CC-24F2D2AD02B8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D206FE-7B3C-4E87-B653-95788B013A28}">
      <dgm:prSet/>
      <dgm:spPr/>
      <dgm:t>
        <a:bodyPr/>
        <a:lstStyle/>
        <a:p>
          <a:pPr rtl="0">
            <a:tabLst>
              <a:tab pos="1090613" algn="l"/>
              <a:tab pos="1195388" algn="l"/>
            </a:tabLst>
          </a:pPr>
          <a:r>
            <a:rPr lang="en-US" b="1" u="sng" dirty="0" err="1">
              <a:solidFill>
                <a:schemeClr val="tx1"/>
              </a:solidFill>
            </a:rPr>
            <a:t>Populasi</a:t>
          </a:r>
          <a:r>
            <a:rPr lang="en-US" b="1" u="none" dirty="0">
              <a:solidFill>
                <a:schemeClr val="tx1"/>
              </a:solidFill>
            </a:rPr>
            <a:t> :</a:t>
          </a:r>
          <a:endParaRPr lang="en-US" b="1" u="sng" dirty="0">
            <a:solidFill>
              <a:schemeClr val="tx1"/>
            </a:solidFill>
          </a:endParaRPr>
        </a:p>
        <a:p>
          <a:pPr rtl="0">
            <a:tabLst/>
          </a:pPr>
          <a:r>
            <a:rPr lang="en-US" b="1" dirty="0" err="1">
              <a:solidFill>
                <a:schemeClr val="tx1"/>
              </a:solidFill>
            </a:rPr>
            <a:t>Keseluruhan</a:t>
          </a:r>
          <a:r>
            <a:rPr lang="en-US" b="1" dirty="0">
              <a:solidFill>
                <a:schemeClr val="tx1"/>
              </a:solidFill>
            </a:rPr>
            <a:t> unit </a:t>
          </a:r>
          <a:r>
            <a:rPr lang="en-US" b="1" dirty="0" err="1">
              <a:solidFill>
                <a:schemeClr val="tx1"/>
              </a:solidFill>
            </a:rPr>
            <a:t>atau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individu</a:t>
          </a:r>
          <a:r>
            <a:rPr lang="en-US" b="1" dirty="0">
              <a:solidFill>
                <a:schemeClr val="tx1"/>
              </a:solidFill>
            </a:rPr>
            <a:t> yang </a:t>
          </a:r>
          <a:r>
            <a:rPr lang="en-US" b="1" dirty="0" err="1">
              <a:solidFill>
                <a:schemeClr val="tx1"/>
              </a:solidFill>
            </a:rPr>
            <a:t>ada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dalam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ruang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lingkup</a:t>
          </a:r>
          <a:r>
            <a:rPr lang="en-US" b="1" dirty="0">
              <a:solidFill>
                <a:schemeClr val="tx1"/>
              </a:solidFill>
            </a:rPr>
            <a:t> yang </a:t>
          </a:r>
          <a:r>
            <a:rPr lang="en-US" b="1" dirty="0" err="1">
              <a:solidFill>
                <a:schemeClr val="tx1"/>
              </a:solidFill>
            </a:rPr>
            <a:t>sedang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diteliti</a:t>
          </a:r>
          <a:r>
            <a:rPr lang="en-US" b="1" dirty="0">
              <a:solidFill>
                <a:schemeClr val="tx1"/>
              </a:solidFill>
            </a:rPr>
            <a:t> dan </a:t>
          </a:r>
          <a:r>
            <a:rPr lang="en-US" b="1" dirty="0" err="1">
              <a:solidFill>
                <a:schemeClr val="tx1"/>
              </a:solidFill>
            </a:rPr>
            <a:t>hendak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diduga</a:t>
          </a:r>
          <a:r>
            <a:rPr lang="en-US" b="1" dirty="0">
              <a:solidFill>
                <a:schemeClr val="tx1"/>
              </a:solidFill>
            </a:rPr>
            <a:t> </a:t>
          </a:r>
          <a:r>
            <a:rPr lang="en-US" b="1" dirty="0" err="1">
              <a:solidFill>
                <a:schemeClr val="tx1"/>
              </a:solidFill>
            </a:rPr>
            <a:t>karakteristiknya</a:t>
          </a:r>
          <a:r>
            <a:rPr lang="en-US" b="1" dirty="0">
              <a:solidFill>
                <a:schemeClr val="tx1"/>
              </a:solidFill>
            </a:rPr>
            <a:t>.</a:t>
          </a:r>
        </a:p>
      </dgm:t>
    </dgm:pt>
    <dgm:pt modelId="{EC3CA51E-ED9E-4B34-9145-6F027D26E712}" type="parTrans" cxnId="{FCC679FE-40E2-44B0-A7D5-584D5DB6B38E}">
      <dgm:prSet/>
      <dgm:spPr/>
      <dgm:t>
        <a:bodyPr/>
        <a:lstStyle/>
        <a:p>
          <a:endParaRPr lang="en-US"/>
        </a:p>
      </dgm:t>
    </dgm:pt>
    <dgm:pt modelId="{4D1566CB-1E21-43DC-84D9-573E8BED8DEE}" type="sibTrans" cxnId="{FCC679FE-40E2-44B0-A7D5-584D5DB6B38E}">
      <dgm:prSet/>
      <dgm:spPr/>
      <dgm:t>
        <a:bodyPr/>
        <a:lstStyle/>
        <a:p>
          <a:endParaRPr lang="en-US"/>
        </a:p>
      </dgm:t>
    </dgm:pt>
    <dgm:pt modelId="{32FD481C-E376-4747-8B33-7ACA92EF190B}">
      <dgm:prSet/>
      <dgm:spPr/>
      <dgm:t>
        <a:bodyPr/>
        <a:lstStyle/>
        <a:p>
          <a:pPr rtl="0">
            <a:tabLst/>
          </a:pPr>
          <a:r>
            <a:rPr lang="en-US" i="1" u="sng" dirty="0" err="1">
              <a:solidFill>
                <a:schemeClr val="tx1"/>
              </a:solidFill>
            </a:rPr>
            <a:t>Sampel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dirty="0">
              <a:solidFill>
                <a:schemeClr val="tx1"/>
              </a:solidFill>
            </a:rPr>
            <a:t>:</a:t>
          </a:r>
        </a:p>
        <a:p>
          <a:pPr rtl="0">
            <a:tabLst/>
          </a:pPr>
          <a:r>
            <a:rPr lang="en-US" i="1" dirty="0" err="1">
              <a:solidFill>
                <a:schemeClr val="tx1"/>
              </a:solidFill>
            </a:rPr>
            <a:t>Bagian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dari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populasi</a:t>
          </a:r>
          <a:r>
            <a:rPr lang="en-US" i="1" dirty="0">
              <a:solidFill>
                <a:schemeClr val="tx1"/>
              </a:solidFill>
            </a:rPr>
            <a:t> yang </a:t>
          </a:r>
          <a:r>
            <a:rPr lang="en-US" i="1" dirty="0" err="1">
              <a:solidFill>
                <a:schemeClr val="tx1"/>
              </a:solidFill>
            </a:rPr>
            <a:t>dipilih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dengan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prosedur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tertentu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untuk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diukur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karakteristiknya</a:t>
          </a:r>
          <a:r>
            <a:rPr lang="en-US" i="1" dirty="0">
              <a:solidFill>
                <a:schemeClr val="tx1"/>
              </a:solidFill>
            </a:rPr>
            <a:t> dan </a:t>
          </a:r>
          <a:r>
            <a:rPr lang="en-US" i="1" dirty="0" err="1">
              <a:solidFill>
                <a:schemeClr val="tx1"/>
              </a:solidFill>
            </a:rPr>
            <a:t>dianggap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mewakili</a:t>
          </a:r>
          <a:r>
            <a:rPr lang="en-US" i="1" dirty="0">
              <a:solidFill>
                <a:schemeClr val="tx1"/>
              </a:solidFill>
            </a:rPr>
            <a:t> </a:t>
          </a:r>
          <a:r>
            <a:rPr lang="en-US" i="1" dirty="0" err="1">
              <a:solidFill>
                <a:schemeClr val="tx1"/>
              </a:solidFill>
            </a:rPr>
            <a:t>populasinya</a:t>
          </a:r>
          <a:r>
            <a:rPr lang="en-US" i="1" dirty="0">
              <a:solidFill>
                <a:schemeClr val="tx1"/>
              </a:solidFill>
            </a:rPr>
            <a:t>.</a:t>
          </a:r>
        </a:p>
      </dgm:t>
    </dgm:pt>
    <dgm:pt modelId="{3BB6E896-9A13-4C22-909A-17A0B6918DF7}" type="parTrans" cxnId="{48516402-CA70-43C1-8613-41D5BB6FE88E}">
      <dgm:prSet/>
      <dgm:spPr/>
      <dgm:t>
        <a:bodyPr/>
        <a:lstStyle/>
        <a:p>
          <a:endParaRPr lang="en-US"/>
        </a:p>
      </dgm:t>
    </dgm:pt>
    <dgm:pt modelId="{D2A1B195-657F-4626-9D0C-2D4DFA0F0EEE}" type="sibTrans" cxnId="{48516402-CA70-43C1-8613-41D5BB6FE88E}">
      <dgm:prSet/>
      <dgm:spPr/>
      <dgm:t>
        <a:bodyPr/>
        <a:lstStyle/>
        <a:p>
          <a:endParaRPr lang="en-US"/>
        </a:p>
      </dgm:t>
    </dgm:pt>
    <dgm:pt modelId="{37219B51-AFF9-4D86-B120-88E53AB4B026}" type="pres">
      <dgm:prSet presAssocID="{2DADA010-65B7-426A-A3CC-24F2D2AD02B8}" presName="linear" presStyleCnt="0">
        <dgm:presLayoutVars>
          <dgm:animLvl val="lvl"/>
          <dgm:resizeHandles val="exact"/>
        </dgm:presLayoutVars>
      </dgm:prSet>
      <dgm:spPr/>
    </dgm:pt>
    <dgm:pt modelId="{F56148BD-B40D-444D-9EE6-E5D29E8C4561}" type="pres">
      <dgm:prSet presAssocID="{83D206FE-7B3C-4E87-B653-95788B013A28}" presName="parentText" presStyleLbl="node1" presStyleIdx="0" presStyleCnt="2" custScaleX="50000" custScaleY="59070" custLinFactNeighborX="-22776" custLinFactNeighborY="-38689">
        <dgm:presLayoutVars>
          <dgm:chMax val="0"/>
          <dgm:bulletEnabled val="1"/>
        </dgm:presLayoutVars>
      </dgm:prSet>
      <dgm:spPr/>
    </dgm:pt>
    <dgm:pt modelId="{6249BE00-80B6-4370-910F-71D12867B2FB}" type="pres">
      <dgm:prSet presAssocID="{4D1566CB-1E21-43DC-84D9-573E8BED8DEE}" presName="spacer" presStyleCnt="0"/>
      <dgm:spPr/>
    </dgm:pt>
    <dgm:pt modelId="{FAF14D2F-6BD0-49BB-8F37-A555CD9E6BAD}" type="pres">
      <dgm:prSet presAssocID="{32FD481C-E376-4747-8B33-7ACA92EF190B}" presName="parentText" presStyleLbl="node1" presStyleIdx="1" presStyleCnt="2" custScaleX="52222" custScaleY="59568" custLinFactY="-18665" custLinFactNeighborX="22971" custLinFactNeighborY="-100000">
        <dgm:presLayoutVars>
          <dgm:chMax val="0"/>
          <dgm:bulletEnabled val="1"/>
        </dgm:presLayoutVars>
      </dgm:prSet>
      <dgm:spPr/>
    </dgm:pt>
  </dgm:ptLst>
  <dgm:cxnLst>
    <dgm:cxn modelId="{48516402-CA70-43C1-8613-41D5BB6FE88E}" srcId="{2DADA010-65B7-426A-A3CC-24F2D2AD02B8}" destId="{32FD481C-E376-4747-8B33-7ACA92EF190B}" srcOrd="1" destOrd="0" parTransId="{3BB6E896-9A13-4C22-909A-17A0B6918DF7}" sibTransId="{D2A1B195-657F-4626-9D0C-2D4DFA0F0EEE}"/>
    <dgm:cxn modelId="{54D3911E-D7E4-4471-94FD-DF1218A273D7}" type="presOf" srcId="{83D206FE-7B3C-4E87-B653-95788B013A28}" destId="{F56148BD-B40D-444D-9EE6-E5D29E8C4561}" srcOrd="0" destOrd="0" presId="urn:microsoft.com/office/officeart/2005/8/layout/vList2"/>
    <dgm:cxn modelId="{5DE9803E-18BF-4187-91BF-F71C10123FEF}" type="presOf" srcId="{32FD481C-E376-4747-8B33-7ACA92EF190B}" destId="{FAF14D2F-6BD0-49BB-8F37-A555CD9E6BAD}" srcOrd="0" destOrd="0" presId="urn:microsoft.com/office/officeart/2005/8/layout/vList2"/>
    <dgm:cxn modelId="{A5CE99EB-5125-49B6-BE04-60E26A22C9D2}" type="presOf" srcId="{2DADA010-65B7-426A-A3CC-24F2D2AD02B8}" destId="{37219B51-AFF9-4D86-B120-88E53AB4B026}" srcOrd="0" destOrd="0" presId="urn:microsoft.com/office/officeart/2005/8/layout/vList2"/>
    <dgm:cxn modelId="{FCC679FE-40E2-44B0-A7D5-584D5DB6B38E}" srcId="{2DADA010-65B7-426A-A3CC-24F2D2AD02B8}" destId="{83D206FE-7B3C-4E87-B653-95788B013A28}" srcOrd="0" destOrd="0" parTransId="{EC3CA51E-ED9E-4B34-9145-6F027D26E712}" sibTransId="{4D1566CB-1E21-43DC-84D9-573E8BED8DEE}"/>
    <dgm:cxn modelId="{F25A0496-3379-4111-A846-B6D1118B2FA8}" type="presParOf" srcId="{37219B51-AFF9-4D86-B120-88E53AB4B026}" destId="{F56148BD-B40D-444D-9EE6-E5D29E8C4561}" srcOrd="0" destOrd="0" presId="urn:microsoft.com/office/officeart/2005/8/layout/vList2"/>
    <dgm:cxn modelId="{39121D54-A5FB-4AC6-9CD8-2DB110FECEB2}" type="presParOf" srcId="{37219B51-AFF9-4D86-B120-88E53AB4B026}" destId="{6249BE00-80B6-4370-910F-71D12867B2FB}" srcOrd="1" destOrd="0" presId="urn:microsoft.com/office/officeart/2005/8/layout/vList2"/>
    <dgm:cxn modelId="{1B837327-2DC0-4DA8-898E-CBDBCD17AD93}" type="presParOf" srcId="{37219B51-AFF9-4D86-B120-88E53AB4B026}" destId="{FAF14D2F-6BD0-49BB-8F37-A555CD9E6BA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0C8C6C-81FC-4287-841E-930A68EAD1F4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AF78D84-8B19-4632-9662-7A9C4665F3A3}">
      <dgm:prSet/>
      <dgm:spPr/>
      <dgm:t>
        <a:bodyPr/>
        <a:lstStyle/>
        <a:p>
          <a:pPr rtl="0"/>
          <a:r>
            <a:rPr lang="en-US" dirty="0" err="1"/>
            <a:t>Alasan</a:t>
          </a:r>
          <a:r>
            <a:rPr lang="en-US" dirty="0"/>
            <a:t> </a:t>
          </a:r>
          <a:r>
            <a:rPr lang="en-US" dirty="0" err="1"/>
            <a:t>peneliti</a:t>
          </a:r>
          <a:r>
            <a:rPr lang="en-US" dirty="0"/>
            <a:t> </a:t>
          </a:r>
          <a:r>
            <a:rPr lang="en-US" dirty="0" err="1"/>
            <a:t>melakukan</a:t>
          </a:r>
          <a:r>
            <a:rPr lang="en-US" dirty="0"/>
            <a:t> </a:t>
          </a:r>
          <a:r>
            <a:rPr lang="en-US" dirty="0" err="1"/>
            <a:t>pengambilan</a:t>
          </a:r>
          <a:r>
            <a:rPr lang="en-US" dirty="0"/>
            <a:t> </a:t>
          </a:r>
          <a:r>
            <a:rPr lang="en-US" dirty="0" err="1"/>
            <a:t>sampel</a:t>
          </a:r>
          <a:r>
            <a:rPr lang="en-US" dirty="0"/>
            <a:t> :</a:t>
          </a:r>
        </a:p>
      </dgm:t>
    </dgm:pt>
    <dgm:pt modelId="{42EA0498-08D4-4358-9AE2-756BC4982572}" type="parTrans" cxnId="{84F45525-F380-4FBA-AE44-1B0F456AC1F6}">
      <dgm:prSet/>
      <dgm:spPr/>
      <dgm:t>
        <a:bodyPr/>
        <a:lstStyle/>
        <a:p>
          <a:endParaRPr lang="en-US"/>
        </a:p>
      </dgm:t>
    </dgm:pt>
    <dgm:pt modelId="{51D4F06F-7EE8-4C68-B1A1-8AA4BFDF8972}" type="sibTrans" cxnId="{84F45525-F380-4FBA-AE44-1B0F456AC1F6}">
      <dgm:prSet/>
      <dgm:spPr/>
      <dgm:t>
        <a:bodyPr/>
        <a:lstStyle/>
        <a:p>
          <a:endParaRPr lang="en-US"/>
        </a:p>
      </dgm:t>
    </dgm:pt>
    <dgm:pt modelId="{75BB63EC-E167-4001-8A65-71018EEDAEF6}">
      <dgm:prSet custT="1"/>
      <dgm:spPr/>
      <dgm:t>
        <a:bodyPr/>
        <a:lstStyle/>
        <a:p>
          <a:pPr rtl="0"/>
          <a:r>
            <a:rPr lang="en-US" sz="2800" dirty="0" err="1"/>
            <a:t>Masalah</a:t>
          </a:r>
          <a:r>
            <a:rPr lang="en-US" sz="2800" dirty="0"/>
            <a:t> </a:t>
          </a:r>
          <a:r>
            <a:rPr lang="en-US" sz="2800" dirty="0" err="1"/>
            <a:t>tenaga</a:t>
          </a:r>
          <a:endParaRPr lang="en-US" sz="2800" dirty="0"/>
        </a:p>
      </dgm:t>
    </dgm:pt>
    <dgm:pt modelId="{E2FBC1F5-C211-4155-A756-33B013F4FA70}" type="parTrans" cxnId="{B096935A-2067-49C1-AA36-4216C1A94108}">
      <dgm:prSet/>
      <dgm:spPr/>
      <dgm:t>
        <a:bodyPr/>
        <a:lstStyle/>
        <a:p>
          <a:endParaRPr lang="en-US"/>
        </a:p>
      </dgm:t>
    </dgm:pt>
    <dgm:pt modelId="{12708B32-EE11-480C-B3EF-D517BF521756}" type="sibTrans" cxnId="{B096935A-2067-49C1-AA36-4216C1A94108}">
      <dgm:prSet/>
      <dgm:spPr/>
      <dgm:t>
        <a:bodyPr/>
        <a:lstStyle/>
        <a:p>
          <a:endParaRPr lang="en-US"/>
        </a:p>
      </dgm:t>
    </dgm:pt>
    <dgm:pt modelId="{A8FC2544-9A0D-4DF9-8760-6B357A81E984}">
      <dgm:prSet custT="1"/>
      <dgm:spPr/>
      <dgm:t>
        <a:bodyPr/>
        <a:lstStyle/>
        <a:p>
          <a:pPr rtl="0"/>
          <a:r>
            <a:rPr lang="en-US" sz="2800" dirty="0" err="1"/>
            <a:t>Efisiensi</a:t>
          </a:r>
          <a:r>
            <a:rPr lang="en-US" sz="2800" dirty="0"/>
            <a:t> </a:t>
          </a:r>
          <a:r>
            <a:rPr lang="en-US" sz="2800" dirty="0" err="1"/>
            <a:t>waktu</a:t>
          </a:r>
          <a:endParaRPr lang="en-US" sz="2800" dirty="0"/>
        </a:p>
      </dgm:t>
    </dgm:pt>
    <dgm:pt modelId="{D6C32A7A-96E4-4E23-B558-4FA86C85C9B8}" type="parTrans" cxnId="{F9FF468A-3CBC-4C7F-903E-724C53D111C9}">
      <dgm:prSet/>
      <dgm:spPr/>
      <dgm:t>
        <a:bodyPr/>
        <a:lstStyle/>
        <a:p>
          <a:endParaRPr lang="en-US"/>
        </a:p>
      </dgm:t>
    </dgm:pt>
    <dgm:pt modelId="{5D70F5E5-9895-4FCB-BCEA-7B0E426EEB0E}" type="sibTrans" cxnId="{F9FF468A-3CBC-4C7F-903E-724C53D111C9}">
      <dgm:prSet/>
      <dgm:spPr/>
      <dgm:t>
        <a:bodyPr/>
        <a:lstStyle/>
        <a:p>
          <a:endParaRPr lang="en-US"/>
        </a:p>
      </dgm:t>
    </dgm:pt>
    <dgm:pt modelId="{0F1B3317-1B72-4560-874D-B236F4D2283C}">
      <dgm:prSet custT="1"/>
      <dgm:spPr/>
      <dgm:t>
        <a:bodyPr/>
        <a:lstStyle/>
        <a:p>
          <a:pPr rtl="0"/>
          <a:r>
            <a:rPr lang="en-US" sz="2800" dirty="0"/>
            <a:t>Tingkat </a:t>
          </a:r>
          <a:r>
            <a:rPr lang="en-US" sz="2800" dirty="0" err="1"/>
            <a:t>ketelitian</a:t>
          </a:r>
          <a:r>
            <a:rPr lang="en-US" sz="2800" dirty="0"/>
            <a:t> </a:t>
          </a:r>
          <a:r>
            <a:rPr lang="en-US" sz="2800" dirty="0" err="1"/>
            <a:t>lebih</a:t>
          </a:r>
          <a:r>
            <a:rPr lang="en-US" sz="2800" dirty="0"/>
            <a:t> </a:t>
          </a:r>
          <a:r>
            <a:rPr lang="en-US" sz="2800" dirty="0" err="1"/>
            <a:t>besar</a:t>
          </a:r>
          <a:endParaRPr lang="en-US" sz="2800" dirty="0"/>
        </a:p>
      </dgm:t>
    </dgm:pt>
    <dgm:pt modelId="{43DF3FA2-A76A-4AF1-9FA9-22BEEC9ABFF0}" type="parTrans" cxnId="{D2CA8257-E4D9-48D1-AEC9-6319924C7535}">
      <dgm:prSet/>
      <dgm:spPr/>
      <dgm:t>
        <a:bodyPr/>
        <a:lstStyle/>
        <a:p>
          <a:endParaRPr lang="en-US"/>
        </a:p>
      </dgm:t>
    </dgm:pt>
    <dgm:pt modelId="{4205E2E4-A138-4A7F-B1EF-031D8A53D2BA}" type="sibTrans" cxnId="{D2CA8257-E4D9-48D1-AEC9-6319924C7535}">
      <dgm:prSet/>
      <dgm:spPr/>
      <dgm:t>
        <a:bodyPr/>
        <a:lstStyle/>
        <a:p>
          <a:endParaRPr lang="en-US"/>
        </a:p>
      </dgm:t>
    </dgm:pt>
    <dgm:pt modelId="{F339007F-326B-4D00-AEA1-1FED25D650AC}">
      <dgm:prSet custT="1"/>
      <dgm:spPr/>
      <dgm:t>
        <a:bodyPr/>
        <a:lstStyle/>
        <a:p>
          <a:pPr rtl="0"/>
          <a:r>
            <a:rPr lang="en-US" sz="2800" dirty="0" err="1"/>
            <a:t>Faktor</a:t>
          </a:r>
          <a:r>
            <a:rPr lang="en-US" sz="2800" dirty="0"/>
            <a:t> </a:t>
          </a:r>
          <a:r>
            <a:rPr lang="en-US" sz="2800" dirty="0" err="1"/>
            <a:t>ekonomis</a:t>
          </a:r>
          <a:endParaRPr lang="en-US" sz="2800" dirty="0"/>
        </a:p>
      </dgm:t>
    </dgm:pt>
    <dgm:pt modelId="{A39DA14C-4D69-453D-A92F-C6FF94C44292}" type="parTrans" cxnId="{DB669803-332B-482B-A93E-21D9BD38663A}">
      <dgm:prSet/>
      <dgm:spPr/>
      <dgm:t>
        <a:bodyPr/>
        <a:lstStyle/>
        <a:p>
          <a:endParaRPr lang="en-US"/>
        </a:p>
      </dgm:t>
    </dgm:pt>
    <dgm:pt modelId="{29CD1BD6-E2DB-430F-8572-F6AAF4F18284}" type="sibTrans" cxnId="{DB669803-332B-482B-A93E-21D9BD38663A}">
      <dgm:prSet/>
      <dgm:spPr/>
      <dgm:t>
        <a:bodyPr/>
        <a:lstStyle/>
        <a:p>
          <a:endParaRPr lang="en-US"/>
        </a:p>
      </dgm:t>
    </dgm:pt>
    <dgm:pt modelId="{41FD16E1-8B6B-4DEA-B224-4BD7AE856782}">
      <dgm:prSet custT="1"/>
      <dgm:spPr/>
      <dgm:t>
        <a:bodyPr/>
        <a:lstStyle/>
        <a:p>
          <a:pPr rtl="0"/>
          <a:r>
            <a:rPr lang="en-US" sz="2800" dirty="0" err="1"/>
            <a:t>Mengurangi</a:t>
          </a:r>
          <a:r>
            <a:rPr lang="en-US" sz="2800" dirty="0"/>
            <a:t> </a:t>
          </a:r>
          <a:r>
            <a:rPr lang="en-US" sz="2800" dirty="0" err="1"/>
            <a:t>biaya</a:t>
          </a:r>
          <a:endParaRPr lang="en-US" sz="2800" dirty="0"/>
        </a:p>
      </dgm:t>
    </dgm:pt>
    <dgm:pt modelId="{60ADC78D-27D8-4762-8E76-6E91F707A181}" type="parTrans" cxnId="{45DD2B14-1EDA-4F39-BDBE-6DC63D42052B}">
      <dgm:prSet/>
      <dgm:spPr/>
      <dgm:t>
        <a:bodyPr/>
        <a:lstStyle/>
        <a:p>
          <a:endParaRPr lang="en-US"/>
        </a:p>
      </dgm:t>
    </dgm:pt>
    <dgm:pt modelId="{F6551F28-5DA1-4741-BAA2-6004724078E1}" type="sibTrans" cxnId="{45DD2B14-1EDA-4F39-BDBE-6DC63D42052B}">
      <dgm:prSet/>
      <dgm:spPr/>
      <dgm:t>
        <a:bodyPr/>
        <a:lstStyle/>
        <a:p>
          <a:endParaRPr lang="en-US"/>
        </a:p>
      </dgm:t>
    </dgm:pt>
    <dgm:pt modelId="{B2847B45-8C05-42D6-94A2-E19310B6217E}">
      <dgm:prSet custT="1"/>
      <dgm:spPr/>
      <dgm:t>
        <a:bodyPr/>
        <a:lstStyle/>
        <a:p>
          <a:pPr rtl="0"/>
          <a:endParaRPr lang="en-US" sz="2800" dirty="0"/>
        </a:p>
      </dgm:t>
    </dgm:pt>
    <dgm:pt modelId="{C475242A-539C-4F3F-874D-49FC82EDA0EB}" type="parTrans" cxnId="{648E1266-C0C1-4E9C-A2FE-88AC83E26403}">
      <dgm:prSet/>
      <dgm:spPr/>
      <dgm:t>
        <a:bodyPr/>
        <a:lstStyle/>
        <a:p>
          <a:endParaRPr lang="en-US"/>
        </a:p>
      </dgm:t>
    </dgm:pt>
    <dgm:pt modelId="{E1ABB051-D5E7-413C-9E85-A54893D145FA}" type="sibTrans" cxnId="{648E1266-C0C1-4E9C-A2FE-88AC83E26403}">
      <dgm:prSet/>
      <dgm:spPr/>
      <dgm:t>
        <a:bodyPr/>
        <a:lstStyle/>
        <a:p>
          <a:endParaRPr lang="en-US"/>
        </a:p>
      </dgm:t>
    </dgm:pt>
    <dgm:pt modelId="{93814590-C414-4001-951B-20EF9B2DA0CA}" type="pres">
      <dgm:prSet presAssocID="{490C8C6C-81FC-4287-841E-930A68EAD1F4}" presName="linear" presStyleCnt="0">
        <dgm:presLayoutVars>
          <dgm:dir/>
          <dgm:animLvl val="lvl"/>
          <dgm:resizeHandles val="exact"/>
        </dgm:presLayoutVars>
      </dgm:prSet>
      <dgm:spPr/>
    </dgm:pt>
    <dgm:pt modelId="{26F902C6-FB20-4D35-BCF6-EC697E56BD55}" type="pres">
      <dgm:prSet presAssocID="{AAF78D84-8B19-4632-9662-7A9C4665F3A3}" presName="parentLin" presStyleCnt="0"/>
      <dgm:spPr/>
    </dgm:pt>
    <dgm:pt modelId="{2B8E3CB6-46B9-48E5-99CD-1BA83C73F8C3}" type="pres">
      <dgm:prSet presAssocID="{AAF78D84-8B19-4632-9662-7A9C4665F3A3}" presName="parentLeftMargin" presStyleLbl="node1" presStyleIdx="0" presStyleCnt="1"/>
      <dgm:spPr/>
    </dgm:pt>
    <dgm:pt modelId="{99748A11-CA31-4758-9F04-D4B4032718E6}" type="pres">
      <dgm:prSet presAssocID="{AAF78D84-8B19-4632-9662-7A9C4665F3A3}" presName="parentText" presStyleLbl="node1" presStyleIdx="0" presStyleCnt="1" custLinFactNeighborX="-40868" custLinFactNeighborY="-95100">
        <dgm:presLayoutVars>
          <dgm:chMax val="0"/>
          <dgm:bulletEnabled val="1"/>
        </dgm:presLayoutVars>
      </dgm:prSet>
      <dgm:spPr/>
    </dgm:pt>
    <dgm:pt modelId="{2B5D3E21-C291-4CA0-BFCA-7645FD2F2EDB}" type="pres">
      <dgm:prSet presAssocID="{AAF78D84-8B19-4632-9662-7A9C4665F3A3}" presName="negativeSpace" presStyleCnt="0"/>
      <dgm:spPr/>
    </dgm:pt>
    <dgm:pt modelId="{E1B1314F-2D99-47DB-90C0-A5FB5725E2A8}" type="pres">
      <dgm:prSet presAssocID="{AAF78D84-8B19-4632-9662-7A9C4665F3A3}" presName="childText" presStyleLbl="conFgAcc1" presStyleIdx="0" presStyleCnt="1" custLinFactY="-9833" custLinFactNeighborX="1660" custLinFactNeighborY="-100000">
        <dgm:presLayoutVars>
          <dgm:bulletEnabled val="1"/>
        </dgm:presLayoutVars>
      </dgm:prSet>
      <dgm:spPr/>
    </dgm:pt>
  </dgm:ptLst>
  <dgm:cxnLst>
    <dgm:cxn modelId="{DB669803-332B-482B-A93E-21D9BD38663A}" srcId="{AAF78D84-8B19-4632-9662-7A9C4665F3A3}" destId="{F339007F-326B-4D00-AEA1-1FED25D650AC}" srcOrd="5" destOrd="0" parTransId="{A39DA14C-4D69-453D-A92F-C6FF94C44292}" sibTransId="{29CD1BD6-E2DB-430F-8572-F6AAF4F18284}"/>
    <dgm:cxn modelId="{D830240D-9869-45ED-9946-21791E9252B5}" type="presOf" srcId="{0F1B3317-1B72-4560-874D-B236F4D2283C}" destId="{E1B1314F-2D99-47DB-90C0-A5FB5725E2A8}" srcOrd="0" destOrd="4" presId="urn:microsoft.com/office/officeart/2005/8/layout/list1"/>
    <dgm:cxn modelId="{9A7ABC0D-7DDE-4542-9DE5-09D4A5370D94}" type="presOf" srcId="{41FD16E1-8B6B-4DEA-B224-4BD7AE856782}" destId="{E1B1314F-2D99-47DB-90C0-A5FB5725E2A8}" srcOrd="0" destOrd="1" presId="urn:microsoft.com/office/officeart/2005/8/layout/list1"/>
    <dgm:cxn modelId="{45DD2B14-1EDA-4F39-BDBE-6DC63D42052B}" srcId="{AAF78D84-8B19-4632-9662-7A9C4665F3A3}" destId="{41FD16E1-8B6B-4DEA-B224-4BD7AE856782}" srcOrd="1" destOrd="0" parTransId="{60ADC78D-27D8-4762-8E76-6E91F707A181}" sibTransId="{F6551F28-5DA1-4741-BAA2-6004724078E1}"/>
    <dgm:cxn modelId="{84F45525-F380-4FBA-AE44-1B0F456AC1F6}" srcId="{490C8C6C-81FC-4287-841E-930A68EAD1F4}" destId="{AAF78D84-8B19-4632-9662-7A9C4665F3A3}" srcOrd="0" destOrd="0" parTransId="{42EA0498-08D4-4358-9AE2-756BC4982572}" sibTransId="{51D4F06F-7EE8-4C68-B1A1-8AA4BFDF8972}"/>
    <dgm:cxn modelId="{648E1266-C0C1-4E9C-A2FE-88AC83E26403}" srcId="{AAF78D84-8B19-4632-9662-7A9C4665F3A3}" destId="{B2847B45-8C05-42D6-94A2-E19310B6217E}" srcOrd="0" destOrd="0" parTransId="{C475242A-539C-4F3F-874D-49FC82EDA0EB}" sibTransId="{E1ABB051-D5E7-413C-9E85-A54893D145FA}"/>
    <dgm:cxn modelId="{81E8744F-24A5-4C03-9C15-37E2ECB1AE72}" type="presOf" srcId="{AAF78D84-8B19-4632-9662-7A9C4665F3A3}" destId="{99748A11-CA31-4758-9F04-D4B4032718E6}" srcOrd="1" destOrd="0" presId="urn:microsoft.com/office/officeart/2005/8/layout/list1"/>
    <dgm:cxn modelId="{D2CA8257-E4D9-48D1-AEC9-6319924C7535}" srcId="{AAF78D84-8B19-4632-9662-7A9C4665F3A3}" destId="{0F1B3317-1B72-4560-874D-B236F4D2283C}" srcOrd="4" destOrd="0" parTransId="{43DF3FA2-A76A-4AF1-9FA9-22BEEC9ABFF0}" sibTransId="{4205E2E4-A138-4A7F-B1EF-031D8A53D2BA}"/>
    <dgm:cxn modelId="{66727958-6C43-4833-9708-3140211699DC}" type="presOf" srcId="{F339007F-326B-4D00-AEA1-1FED25D650AC}" destId="{E1B1314F-2D99-47DB-90C0-A5FB5725E2A8}" srcOrd="0" destOrd="5" presId="urn:microsoft.com/office/officeart/2005/8/layout/list1"/>
    <dgm:cxn modelId="{B096935A-2067-49C1-AA36-4216C1A94108}" srcId="{AAF78D84-8B19-4632-9662-7A9C4665F3A3}" destId="{75BB63EC-E167-4001-8A65-71018EEDAEF6}" srcOrd="2" destOrd="0" parTransId="{E2FBC1F5-C211-4155-A756-33B013F4FA70}" sibTransId="{12708B32-EE11-480C-B3EF-D517BF521756}"/>
    <dgm:cxn modelId="{B3467E81-69D3-45B6-96A6-921C7D1CD6E2}" type="presOf" srcId="{B2847B45-8C05-42D6-94A2-E19310B6217E}" destId="{E1B1314F-2D99-47DB-90C0-A5FB5725E2A8}" srcOrd="0" destOrd="0" presId="urn:microsoft.com/office/officeart/2005/8/layout/list1"/>
    <dgm:cxn modelId="{F9FF468A-3CBC-4C7F-903E-724C53D111C9}" srcId="{AAF78D84-8B19-4632-9662-7A9C4665F3A3}" destId="{A8FC2544-9A0D-4DF9-8760-6B357A81E984}" srcOrd="3" destOrd="0" parTransId="{D6C32A7A-96E4-4E23-B558-4FA86C85C9B8}" sibTransId="{5D70F5E5-9895-4FCB-BCEA-7B0E426EEB0E}"/>
    <dgm:cxn modelId="{F3CF41A3-BEFB-400A-A877-FD4017000113}" type="presOf" srcId="{AAF78D84-8B19-4632-9662-7A9C4665F3A3}" destId="{2B8E3CB6-46B9-48E5-99CD-1BA83C73F8C3}" srcOrd="0" destOrd="0" presId="urn:microsoft.com/office/officeart/2005/8/layout/list1"/>
    <dgm:cxn modelId="{5253E6CF-A017-4390-B379-AA77BF6A929E}" type="presOf" srcId="{A8FC2544-9A0D-4DF9-8760-6B357A81E984}" destId="{E1B1314F-2D99-47DB-90C0-A5FB5725E2A8}" srcOrd="0" destOrd="3" presId="urn:microsoft.com/office/officeart/2005/8/layout/list1"/>
    <dgm:cxn modelId="{A95A72DC-511A-45E8-B84E-B113CF61731A}" type="presOf" srcId="{75BB63EC-E167-4001-8A65-71018EEDAEF6}" destId="{E1B1314F-2D99-47DB-90C0-A5FB5725E2A8}" srcOrd="0" destOrd="2" presId="urn:microsoft.com/office/officeart/2005/8/layout/list1"/>
    <dgm:cxn modelId="{643CA0F9-E2DF-4903-A788-6CB82864A0DE}" type="presOf" srcId="{490C8C6C-81FC-4287-841E-930A68EAD1F4}" destId="{93814590-C414-4001-951B-20EF9B2DA0CA}" srcOrd="0" destOrd="0" presId="urn:microsoft.com/office/officeart/2005/8/layout/list1"/>
    <dgm:cxn modelId="{C0F8076A-D641-4BD9-8763-B35C1FB3ABCA}" type="presParOf" srcId="{93814590-C414-4001-951B-20EF9B2DA0CA}" destId="{26F902C6-FB20-4D35-BCF6-EC697E56BD55}" srcOrd="0" destOrd="0" presId="urn:microsoft.com/office/officeart/2005/8/layout/list1"/>
    <dgm:cxn modelId="{1BC7C83A-D505-42BF-95ED-EB2CFA594DF9}" type="presParOf" srcId="{26F902C6-FB20-4D35-BCF6-EC697E56BD55}" destId="{2B8E3CB6-46B9-48E5-99CD-1BA83C73F8C3}" srcOrd="0" destOrd="0" presId="urn:microsoft.com/office/officeart/2005/8/layout/list1"/>
    <dgm:cxn modelId="{C8C8A614-DD0A-4B7E-A1DF-8D0A79C8807F}" type="presParOf" srcId="{26F902C6-FB20-4D35-BCF6-EC697E56BD55}" destId="{99748A11-CA31-4758-9F04-D4B4032718E6}" srcOrd="1" destOrd="0" presId="urn:microsoft.com/office/officeart/2005/8/layout/list1"/>
    <dgm:cxn modelId="{3573E58A-4BDD-421B-822F-E3C097A5DB9C}" type="presParOf" srcId="{93814590-C414-4001-951B-20EF9B2DA0CA}" destId="{2B5D3E21-C291-4CA0-BFCA-7645FD2F2EDB}" srcOrd="1" destOrd="0" presId="urn:microsoft.com/office/officeart/2005/8/layout/list1"/>
    <dgm:cxn modelId="{0F7485F0-206C-459E-9D5F-2E3828929B67}" type="presParOf" srcId="{93814590-C414-4001-951B-20EF9B2DA0CA}" destId="{E1B1314F-2D99-47DB-90C0-A5FB5725E2A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5CFAFB-95DE-4D37-9B00-A51B12C9C316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B50468D1-1F05-467C-B2C5-5FFAD2692A0D}">
      <dgm:prSet phldrT="[Text]" custT="1"/>
      <dgm:spPr/>
      <dgm:t>
        <a:bodyPr/>
        <a:lstStyle/>
        <a:p>
          <a:r>
            <a:rPr lang="en-US" sz="2000" dirty="0"/>
            <a:t>TEKNIK SAMPLING</a:t>
          </a:r>
        </a:p>
      </dgm:t>
    </dgm:pt>
    <dgm:pt modelId="{A80CE203-A6D2-4A86-9344-18F457559024}" type="parTrans" cxnId="{FA1B428A-9835-452E-9A1D-81A5251C5A5D}">
      <dgm:prSet/>
      <dgm:spPr/>
      <dgm:t>
        <a:bodyPr/>
        <a:lstStyle/>
        <a:p>
          <a:endParaRPr lang="en-US"/>
        </a:p>
      </dgm:t>
    </dgm:pt>
    <dgm:pt modelId="{C26B84DD-5DEC-4354-8882-21C1A500F907}" type="sibTrans" cxnId="{FA1B428A-9835-452E-9A1D-81A5251C5A5D}">
      <dgm:prSet/>
      <dgm:spPr/>
      <dgm:t>
        <a:bodyPr/>
        <a:lstStyle/>
        <a:p>
          <a:endParaRPr lang="en-US"/>
        </a:p>
      </dgm:t>
    </dgm:pt>
    <dgm:pt modelId="{172D2824-663E-4C7C-9FB5-53A502DB465D}">
      <dgm:prSet phldrT="[Text]" custT="1"/>
      <dgm:spPr/>
      <dgm:t>
        <a:bodyPr/>
        <a:lstStyle/>
        <a:p>
          <a:r>
            <a:rPr lang="en-US" sz="2000" dirty="0"/>
            <a:t>PROBABILITY SAMPLING</a:t>
          </a:r>
        </a:p>
      </dgm:t>
    </dgm:pt>
    <dgm:pt modelId="{45E868AF-6F1D-4FDA-87CD-89609A4D1B3C}" type="parTrans" cxnId="{7A0A0120-6BF4-429A-A3B3-B83059E4ABAE}">
      <dgm:prSet/>
      <dgm:spPr/>
      <dgm:t>
        <a:bodyPr/>
        <a:lstStyle/>
        <a:p>
          <a:endParaRPr lang="en-US"/>
        </a:p>
      </dgm:t>
    </dgm:pt>
    <dgm:pt modelId="{692615C7-B81A-4DE9-A375-4E3D734BD83A}" type="sibTrans" cxnId="{7A0A0120-6BF4-429A-A3B3-B83059E4ABAE}">
      <dgm:prSet/>
      <dgm:spPr/>
      <dgm:t>
        <a:bodyPr/>
        <a:lstStyle/>
        <a:p>
          <a:endParaRPr lang="en-US"/>
        </a:p>
      </dgm:t>
    </dgm:pt>
    <dgm:pt modelId="{495FD899-8E69-4BF4-B0D9-36E12AEA1344}">
      <dgm:prSet phldrT="[Text]" custT="1"/>
      <dgm:spPr/>
      <dgm:t>
        <a:bodyPr/>
        <a:lstStyle/>
        <a:p>
          <a:r>
            <a:rPr lang="en-US" sz="2000" dirty="0"/>
            <a:t>NON PROBABILITY SAMPLING</a:t>
          </a:r>
        </a:p>
      </dgm:t>
    </dgm:pt>
    <dgm:pt modelId="{CE1D8DE2-226F-4186-B9F2-5E400B66A27F}" type="parTrans" cxnId="{0D719BA2-0223-4E1D-9051-DCF3B7848592}">
      <dgm:prSet/>
      <dgm:spPr/>
      <dgm:t>
        <a:bodyPr/>
        <a:lstStyle/>
        <a:p>
          <a:endParaRPr lang="en-US"/>
        </a:p>
      </dgm:t>
    </dgm:pt>
    <dgm:pt modelId="{AE1B3048-2281-40ED-BBAE-16E7E74F96D8}" type="sibTrans" cxnId="{0D719BA2-0223-4E1D-9051-DCF3B7848592}">
      <dgm:prSet/>
      <dgm:spPr/>
      <dgm:t>
        <a:bodyPr/>
        <a:lstStyle/>
        <a:p>
          <a:endParaRPr lang="en-US"/>
        </a:p>
      </dgm:t>
    </dgm:pt>
    <dgm:pt modelId="{43427567-FFEF-408C-9063-F1E9C2DD7CCF}" type="pres">
      <dgm:prSet presAssocID="{D55CFAFB-95DE-4D37-9B00-A51B12C9C31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8DCCCC-4909-41BE-9BEC-A8EE89CBEE9B}" type="pres">
      <dgm:prSet presAssocID="{B50468D1-1F05-467C-B2C5-5FFAD2692A0D}" presName="hierRoot1" presStyleCnt="0">
        <dgm:presLayoutVars>
          <dgm:hierBranch val="init"/>
        </dgm:presLayoutVars>
      </dgm:prSet>
      <dgm:spPr/>
    </dgm:pt>
    <dgm:pt modelId="{107EC757-D2C1-4FFC-9172-8D90FF9FC4F3}" type="pres">
      <dgm:prSet presAssocID="{B50468D1-1F05-467C-B2C5-5FFAD2692A0D}" presName="rootComposite1" presStyleCnt="0"/>
      <dgm:spPr/>
    </dgm:pt>
    <dgm:pt modelId="{B3E33128-A6B6-475A-A5F8-E581AA286DE4}" type="pres">
      <dgm:prSet presAssocID="{B50468D1-1F05-467C-B2C5-5FFAD2692A0D}" presName="rootText1" presStyleLbl="alignAcc1" presStyleIdx="0" presStyleCnt="0">
        <dgm:presLayoutVars>
          <dgm:chPref val="3"/>
        </dgm:presLayoutVars>
      </dgm:prSet>
      <dgm:spPr/>
    </dgm:pt>
    <dgm:pt modelId="{1031452A-CB9E-4C87-B747-FAA44A7B2270}" type="pres">
      <dgm:prSet presAssocID="{B50468D1-1F05-467C-B2C5-5FFAD2692A0D}" presName="topArc1" presStyleLbl="parChTrans1D1" presStyleIdx="0" presStyleCnt="6"/>
      <dgm:spPr/>
    </dgm:pt>
    <dgm:pt modelId="{DF773194-FC0A-43AE-B38B-68D52102D1CB}" type="pres">
      <dgm:prSet presAssocID="{B50468D1-1F05-467C-B2C5-5FFAD2692A0D}" presName="bottomArc1" presStyleLbl="parChTrans1D1" presStyleIdx="1" presStyleCnt="6"/>
      <dgm:spPr/>
    </dgm:pt>
    <dgm:pt modelId="{2BFD02EB-141E-4417-BE85-C0255D1B4B0B}" type="pres">
      <dgm:prSet presAssocID="{B50468D1-1F05-467C-B2C5-5FFAD2692A0D}" presName="topConnNode1" presStyleLbl="node1" presStyleIdx="0" presStyleCnt="0"/>
      <dgm:spPr/>
    </dgm:pt>
    <dgm:pt modelId="{1820B87C-94C0-4C11-885B-899B27245595}" type="pres">
      <dgm:prSet presAssocID="{B50468D1-1F05-467C-B2C5-5FFAD2692A0D}" presName="hierChild2" presStyleCnt="0"/>
      <dgm:spPr/>
    </dgm:pt>
    <dgm:pt modelId="{7C8F3561-1AA6-4A44-BC0A-796264E86627}" type="pres">
      <dgm:prSet presAssocID="{45E868AF-6F1D-4FDA-87CD-89609A4D1B3C}" presName="Name28" presStyleLbl="parChTrans1D2" presStyleIdx="0" presStyleCnt="2"/>
      <dgm:spPr/>
    </dgm:pt>
    <dgm:pt modelId="{72F1B55F-F08C-4DBB-87C0-3CA2F2365E89}" type="pres">
      <dgm:prSet presAssocID="{172D2824-663E-4C7C-9FB5-53A502DB465D}" presName="hierRoot2" presStyleCnt="0">
        <dgm:presLayoutVars>
          <dgm:hierBranch val="init"/>
        </dgm:presLayoutVars>
      </dgm:prSet>
      <dgm:spPr/>
    </dgm:pt>
    <dgm:pt modelId="{75A77C3A-D64D-4147-96E6-CE9B843599FE}" type="pres">
      <dgm:prSet presAssocID="{172D2824-663E-4C7C-9FB5-53A502DB465D}" presName="rootComposite2" presStyleCnt="0"/>
      <dgm:spPr/>
    </dgm:pt>
    <dgm:pt modelId="{57747C48-3D07-4EFE-92D1-5073E9B3F405}" type="pres">
      <dgm:prSet presAssocID="{172D2824-663E-4C7C-9FB5-53A502DB465D}" presName="rootText2" presStyleLbl="alignAcc1" presStyleIdx="0" presStyleCnt="0">
        <dgm:presLayoutVars>
          <dgm:chPref val="3"/>
        </dgm:presLayoutVars>
      </dgm:prSet>
      <dgm:spPr/>
    </dgm:pt>
    <dgm:pt modelId="{F5F0D35D-4171-4C1A-A290-FBD2007197CC}" type="pres">
      <dgm:prSet presAssocID="{172D2824-663E-4C7C-9FB5-53A502DB465D}" presName="topArc2" presStyleLbl="parChTrans1D1" presStyleIdx="2" presStyleCnt="6"/>
      <dgm:spPr/>
    </dgm:pt>
    <dgm:pt modelId="{DF704957-E0DD-42C4-909C-6C08F7163225}" type="pres">
      <dgm:prSet presAssocID="{172D2824-663E-4C7C-9FB5-53A502DB465D}" presName="bottomArc2" presStyleLbl="parChTrans1D1" presStyleIdx="3" presStyleCnt="6"/>
      <dgm:spPr/>
    </dgm:pt>
    <dgm:pt modelId="{BEBAC986-69B1-43E9-9576-2E2CD0AB8D74}" type="pres">
      <dgm:prSet presAssocID="{172D2824-663E-4C7C-9FB5-53A502DB465D}" presName="topConnNode2" presStyleLbl="node2" presStyleIdx="0" presStyleCnt="0"/>
      <dgm:spPr/>
    </dgm:pt>
    <dgm:pt modelId="{7FA363A1-59DF-452C-BD75-E3D11591B324}" type="pres">
      <dgm:prSet presAssocID="{172D2824-663E-4C7C-9FB5-53A502DB465D}" presName="hierChild4" presStyleCnt="0"/>
      <dgm:spPr/>
    </dgm:pt>
    <dgm:pt modelId="{9CA63306-721D-4231-BA22-FBFFD2DCEB34}" type="pres">
      <dgm:prSet presAssocID="{172D2824-663E-4C7C-9FB5-53A502DB465D}" presName="hierChild5" presStyleCnt="0"/>
      <dgm:spPr/>
    </dgm:pt>
    <dgm:pt modelId="{40D4D4DA-F315-4929-8121-42640706EEF5}" type="pres">
      <dgm:prSet presAssocID="{CE1D8DE2-226F-4186-B9F2-5E400B66A27F}" presName="Name28" presStyleLbl="parChTrans1D2" presStyleIdx="1" presStyleCnt="2"/>
      <dgm:spPr/>
    </dgm:pt>
    <dgm:pt modelId="{8FB97BA1-7CFE-4539-8DF0-CA9C1B94A962}" type="pres">
      <dgm:prSet presAssocID="{495FD899-8E69-4BF4-B0D9-36E12AEA1344}" presName="hierRoot2" presStyleCnt="0">
        <dgm:presLayoutVars>
          <dgm:hierBranch val="init"/>
        </dgm:presLayoutVars>
      </dgm:prSet>
      <dgm:spPr/>
    </dgm:pt>
    <dgm:pt modelId="{579EDD80-F3DC-4CCF-BD25-1DB145765E0B}" type="pres">
      <dgm:prSet presAssocID="{495FD899-8E69-4BF4-B0D9-36E12AEA1344}" presName="rootComposite2" presStyleCnt="0"/>
      <dgm:spPr/>
    </dgm:pt>
    <dgm:pt modelId="{0E073D8D-8A54-4265-AA9D-092982E80115}" type="pres">
      <dgm:prSet presAssocID="{495FD899-8E69-4BF4-B0D9-36E12AEA1344}" presName="rootText2" presStyleLbl="alignAcc1" presStyleIdx="0" presStyleCnt="0">
        <dgm:presLayoutVars>
          <dgm:chPref val="3"/>
        </dgm:presLayoutVars>
      </dgm:prSet>
      <dgm:spPr/>
    </dgm:pt>
    <dgm:pt modelId="{EC95E7BA-B982-41A9-A592-24DA37A67F01}" type="pres">
      <dgm:prSet presAssocID="{495FD899-8E69-4BF4-B0D9-36E12AEA1344}" presName="topArc2" presStyleLbl="parChTrans1D1" presStyleIdx="4" presStyleCnt="6"/>
      <dgm:spPr/>
    </dgm:pt>
    <dgm:pt modelId="{65571902-6EA4-42CA-9C99-5B449D92C940}" type="pres">
      <dgm:prSet presAssocID="{495FD899-8E69-4BF4-B0D9-36E12AEA1344}" presName="bottomArc2" presStyleLbl="parChTrans1D1" presStyleIdx="5" presStyleCnt="6"/>
      <dgm:spPr/>
    </dgm:pt>
    <dgm:pt modelId="{9E8C244B-100A-423D-A03B-92AC8650967C}" type="pres">
      <dgm:prSet presAssocID="{495FD899-8E69-4BF4-B0D9-36E12AEA1344}" presName="topConnNode2" presStyleLbl="node2" presStyleIdx="0" presStyleCnt="0"/>
      <dgm:spPr/>
    </dgm:pt>
    <dgm:pt modelId="{785CEBF5-34C5-4140-B3A4-EA44EFD33592}" type="pres">
      <dgm:prSet presAssocID="{495FD899-8E69-4BF4-B0D9-36E12AEA1344}" presName="hierChild4" presStyleCnt="0"/>
      <dgm:spPr/>
    </dgm:pt>
    <dgm:pt modelId="{9E9609DB-E874-4421-B587-B86F8E001E95}" type="pres">
      <dgm:prSet presAssocID="{495FD899-8E69-4BF4-B0D9-36E12AEA1344}" presName="hierChild5" presStyleCnt="0"/>
      <dgm:spPr/>
    </dgm:pt>
    <dgm:pt modelId="{2E1B1D36-81CD-4A0A-9D58-554145F056BB}" type="pres">
      <dgm:prSet presAssocID="{B50468D1-1F05-467C-B2C5-5FFAD2692A0D}" presName="hierChild3" presStyleCnt="0"/>
      <dgm:spPr/>
    </dgm:pt>
  </dgm:ptLst>
  <dgm:cxnLst>
    <dgm:cxn modelId="{7A0A0120-6BF4-429A-A3B3-B83059E4ABAE}" srcId="{B50468D1-1F05-467C-B2C5-5FFAD2692A0D}" destId="{172D2824-663E-4C7C-9FB5-53A502DB465D}" srcOrd="0" destOrd="0" parTransId="{45E868AF-6F1D-4FDA-87CD-89609A4D1B3C}" sibTransId="{692615C7-B81A-4DE9-A375-4E3D734BD83A}"/>
    <dgm:cxn modelId="{7746B42F-F659-4350-84CB-4F97B8730A03}" type="presOf" srcId="{495FD899-8E69-4BF4-B0D9-36E12AEA1344}" destId="{9E8C244B-100A-423D-A03B-92AC8650967C}" srcOrd="1" destOrd="0" presId="urn:microsoft.com/office/officeart/2008/layout/HalfCircleOrganizationChart"/>
    <dgm:cxn modelId="{F6B8D434-7BCC-4A7A-8C4A-4226EAE8E40B}" type="presOf" srcId="{172D2824-663E-4C7C-9FB5-53A502DB465D}" destId="{57747C48-3D07-4EFE-92D1-5073E9B3F405}" srcOrd="0" destOrd="0" presId="urn:microsoft.com/office/officeart/2008/layout/HalfCircleOrganizationChart"/>
    <dgm:cxn modelId="{70A1C343-35D2-42D9-8C35-28F6023B11AB}" type="presOf" srcId="{45E868AF-6F1D-4FDA-87CD-89609A4D1B3C}" destId="{7C8F3561-1AA6-4A44-BC0A-796264E86627}" srcOrd="0" destOrd="0" presId="urn:microsoft.com/office/officeart/2008/layout/HalfCircleOrganizationChart"/>
    <dgm:cxn modelId="{D6050969-0693-4445-8515-6DBD2446B16C}" type="presOf" srcId="{CE1D8DE2-226F-4186-B9F2-5E400B66A27F}" destId="{40D4D4DA-F315-4929-8121-42640706EEF5}" srcOrd="0" destOrd="0" presId="urn:microsoft.com/office/officeart/2008/layout/HalfCircleOrganizationChart"/>
    <dgm:cxn modelId="{2FB8274A-4281-4B02-84E5-6D1D7F4E7E50}" type="presOf" srcId="{172D2824-663E-4C7C-9FB5-53A502DB465D}" destId="{BEBAC986-69B1-43E9-9576-2E2CD0AB8D74}" srcOrd="1" destOrd="0" presId="urn:microsoft.com/office/officeart/2008/layout/HalfCircleOrganizationChart"/>
    <dgm:cxn modelId="{8EB7A44C-0DC7-4174-A557-9547E6EDD561}" type="presOf" srcId="{495FD899-8E69-4BF4-B0D9-36E12AEA1344}" destId="{0E073D8D-8A54-4265-AA9D-092982E80115}" srcOrd="0" destOrd="0" presId="urn:microsoft.com/office/officeart/2008/layout/HalfCircleOrganizationChart"/>
    <dgm:cxn modelId="{64B52281-5BDC-4599-B6CC-34C1B71647F7}" type="presOf" srcId="{B50468D1-1F05-467C-B2C5-5FFAD2692A0D}" destId="{B3E33128-A6B6-475A-A5F8-E581AA286DE4}" srcOrd="0" destOrd="0" presId="urn:microsoft.com/office/officeart/2008/layout/HalfCircleOrganizationChart"/>
    <dgm:cxn modelId="{FA1B428A-9835-452E-9A1D-81A5251C5A5D}" srcId="{D55CFAFB-95DE-4D37-9B00-A51B12C9C316}" destId="{B50468D1-1F05-467C-B2C5-5FFAD2692A0D}" srcOrd="0" destOrd="0" parTransId="{A80CE203-A6D2-4A86-9344-18F457559024}" sibTransId="{C26B84DD-5DEC-4354-8882-21C1A500F907}"/>
    <dgm:cxn modelId="{0D719BA2-0223-4E1D-9051-DCF3B7848592}" srcId="{B50468D1-1F05-467C-B2C5-5FFAD2692A0D}" destId="{495FD899-8E69-4BF4-B0D9-36E12AEA1344}" srcOrd="1" destOrd="0" parTransId="{CE1D8DE2-226F-4186-B9F2-5E400B66A27F}" sibTransId="{AE1B3048-2281-40ED-BBAE-16E7E74F96D8}"/>
    <dgm:cxn modelId="{CCFB3BC0-DF08-428D-AD18-2FD257EBC315}" type="presOf" srcId="{B50468D1-1F05-467C-B2C5-5FFAD2692A0D}" destId="{2BFD02EB-141E-4417-BE85-C0255D1B4B0B}" srcOrd="1" destOrd="0" presId="urn:microsoft.com/office/officeart/2008/layout/HalfCircleOrganizationChart"/>
    <dgm:cxn modelId="{DFFD95E5-3D15-422E-BF88-6364838BFA26}" type="presOf" srcId="{D55CFAFB-95DE-4D37-9B00-A51B12C9C316}" destId="{43427567-FFEF-408C-9063-F1E9C2DD7CCF}" srcOrd="0" destOrd="0" presId="urn:microsoft.com/office/officeart/2008/layout/HalfCircleOrganizationChart"/>
    <dgm:cxn modelId="{B5303523-1959-44C9-8DAE-C72BB2B8A05B}" type="presParOf" srcId="{43427567-FFEF-408C-9063-F1E9C2DD7CCF}" destId="{FF8DCCCC-4909-41BE-9BEC-A8EE89CBEE9B}" srcOrd="0" destOrd="0" presId="urn:microsoft.com/office/officeart/2008/layout/HalfCircleOrganizationChart"/>
    <dgm:cxn modelId="{A2DB67DB-A96D-431D-BBC5-5985998742AF}" type="presParOf" srcId="{FF8DCCCC-4909-41BE-9BEC-A8EE89CBEE9B}" destId="{107EC757-D2C1-4FFC-9172-8D90FF9FC4F3}" srcOrd="0" destOrd="0" presId="urn:microsoft.com/office/officeart/2008/layout/HalfCircleOrganizationChart"/>
    <dgm:cxn modelId="{9431EF32-A014-489A-A102-17AC6C28E9FA}" type="presParOf" srcId="{107EC757-D2C1-4FFC-9172-8D90FF9FC4F3}" destId="{B3E33128-A6B6-475A-A5F8-E581AA286DE4}" srcOrd="0" destOrd="0" presId="urn:microsoft.com/office/officeart/2008/layout/HalfCircleOrganizationChart"/>
    <dgm:cxn modelId="{6190CBBF-DE75-4864-B6CC-6E5B9C5FE1F5}" type="presParOf" srcId="{107EC757-D2C1-4FFC-9172-8D90FF9FC4F3}" destId="{1031452A-CB9E-4C87-B747-FAA44A7B2270}" srcOrd="1" destOrd="0" presId="urn:microsoft.com/office/officeart/2008/layout/HalfCircleOrganizationChart"/>
    <dgm:cxn modelId="{14109F96-19A2-483C-A1BA-0A07CF02EF42}" type="presParOf" srcId="{107EC757-D2C1-4FFC-9172-8D90FF9FC4F3}" destId="{DF773194-FC0A-43AE-B38B-68D52102D1CB}" srcOrd="2" destOrd="0" presId="urn:microsoft.com/office/officeart/2008/layout/HalfCircleOrganizationChart"/>
    <dgm:cxn modelId="{124473B0-8292-4585-AADC-F3197232FD90}" type="presParOf" srcId="{107EC757-D2C1-4FFC-9172-8D90FF9FC4F3}" destId="{2BFD02EB-141E-4417-BE85-C0255D1B4B0B}" srcOrd="3" destOrd="0" presId="urn:microsoft.com/office/officeart/2008/layout/HalfCircleOrganizationChart"/>
    <dgm:cxn modelId="{FBBC7AB9-C32F-40E1-A608-602025BBDE61}" type="presParOf" srcId="{FF8DCCCC-4909-41BE-9BEC-A8EE89CBEE9B}" destId="{1820B87C-94C0-4C11-885B-899B27245595}" srcOrd="1" destOrd="0" presId="urn:microsoft.com/office/officeart/2008/layout/HalfCircleOrganizationChart"/>
    <dgm:cxn modelId="{8F5E682F-194B-46B8-9E32-6C8E88CD453E}" type="presParOf" srcId="{1820B87C-94C0-4C11-885B-899B27245595}" destId="{7C8F3561-1AA6-4A44-BC0A-796264E86627}" srcOrd="0" destOrd="0" presId="urn:microsoft.com/office/officeart/2008/layout/HalfCircleOrganizationChart"/>
    <dgm:cxn modelId="{9C05740F-F04E-4B59-BAA9-B20AA346DEAC}" type="presParOf" srcId="{1820B87C-94C0-4C11-885B-899B27245595}" destId="{72F1B55F-F08C-4DBB-87C0-3CA2F2365E89}" srcOrd="1" destOrd="0" presId="urn:microsoft.com/office/officeart/2008/layout/HalfCircleOrganizationChart"/>
    <dgm:cxn modelId="{637125E7-DDB8-4AFB-B8A9-C49FE520B6A3}" type="presParOf" srcId="{72F1B55F-F08C-4DBB-87C0-3CA2F2365E89}" destId="{75A77C3A-D64D-4147-96E6-CE9B843599FE}" srcOrd="0" destOrd="0" presId="urn:microsoft.com/office/officeart/2008/layout/HalfCircleOrganizationChart"/>
    <dgm:cxn modelId="{6C4CEBA9-938B-4298-AF2F-5E9BD097732B}" type="presParOf" srcId="{75A77C3A-D64D-4147-96E6-CE9B843599FE}" destId="{57747C48-3D07-4EFE-92D1-5073E9B3F405}" srcOrd="0" destOrd="0" presId="urn:microsoft.com/office/officeart/2008/layout/HalfCircleOrganizationChart"/>
    <dgm:cxn modelId="{B70328D6-94A0-4F3E-A54F-27DCC7D563A1}" type="presParOf" srcId="{75A77C3A-D64D-4147-96E6-CE9B843599FE}" destId="{F5F0D35D-4171-4C1A-A290-FBD2007197CC}" srcOrd="1" destOrd="0" presId="urn:microsoft.com/office/officeart/2008/layout/HalfCircleOrganizationChart"/>
    <dgm:cxn modelId="{59EAFDF3-A852-4708-B35F-28C402903158}" type="presParOf" srcId="{75A77C3A-D64D-4147-96E6-CE9B843599FE}" destId="{DF704957-E0DD-42C4-909C-6C08F7163225}" srcOrd="2" destOrd="0" presId="urn:microsoft.com/office/officeart/2008/layout/HalfCircleOrganizationChart"/>
    <dgm:cxn modelId="{F0E4F717-45D5-40EE-9261-D85F01AADA6C}" type="presParOf" srcId="{75A77C3A-D64D-4147-96E6-CE9B843599FE}" destId="{BEBAC986-69B1-43E9-9576-2E2CD0AB8D74}" srcOrd="3" destOrd="0" presId="urn:microsoft.com/office/officeart/2008/layout/HalfCircleOrganizationChart"/>
    <dgm:cxn modelId="{FB51CE00-4AD6-4019-8487-489768953609}" type="presParOf" srcId="{72F1B55F-F08C-4DBB-87C0-3CA2F2365E89}" destId="{7FA363A1-59DF-452C-BD75-E3D11591B324}" srcOrd="1" destOrd="0" presId="urn:microsoft.com/office/officeart/2008/layout/HalfCircleOrganizationChart"/>
    <dgm:cxn modelId="{7D0FE048-DFDD-4BE6-A2AA-2EB74F8114DE}" type="presParOf" srcId="{72F1B55F-F08C-4DBB-87C0-3CA2F2365E89}" destId="{9CA63306-721D-4231-BA22-FBFFD2DCEB34}" srcOrd="2" destOrd="0" presId="urn:microsoft.com/office/officeart/2008/layout/HalfCircleOrganizationChart"/>
    <dgm:cxn modelId="{3A0C0C2B-E1BB-49ED-B3E9-299BE2FE3381}" type="presParOf" srcId="{1820B87C-94C0-4C11-885B-899B27245595}" destId="{40D4D4DA-F315-4929-8121-42640706EEF5}" srcOrd="2" destOrd="0" presId="urn:microsoft.com/office/officeart/2008/layout/HalfCircleOrganizationChart"/>
    <dgm:cxn modelId="{EBB635E8-02AC-4EBA-ACEC-2EE01983C8A2}" type="presParOf" srcId="{1820B87C-94C0-4C11-885B-899B27245595}" destId="{8FB97BA1-7CFE-4539-8DF0-CA9C1B94A962}" srcOrd="3" destOrd="0" presId="urn:microsoft.com/office/officeart/2008/layout/HalfCircleOrganizationChart"/>
    <dgm:cxn modelId="{5EC33557-C63D-49AE-8712-53807F865209}" type="presParOf" srcId="{8FB97BA1-7CFE-4539-8DF0-CA9C1B94A962}" destId="{579EDD80-F3DC-4CCF-BD25-1DB145765E0B}" srcOrd="0" destOrd="0" presId="urn:microsoft.com/office/officeart/2008/layout/HalfCircleOrganizationChart"/>
    <dgm:cxn modelId="{4A21CD4A-9640-496E-B618-8AF1E6109364}" type="presParOf" srcId="{579EDD80-F3DC-4CCF-BD25-1DB145765E0B}" destId="{0E073D8D-8A54-4265-AA9D-092982E80115}" srcOrd="0" destOrd="0" presId="urn:microsoft.com/office/officeart/2008/layout/HalfCircleOrganizationChart"/>
    <dgm:cxn modelId="{C64B3EFB-C1ED-4502-BDF0-AC97201C5193}" type="presParOf" srcId="{579EDD80-F3DC-4CCF-BD25-1DB145765E0B}" destId="{EC95E7BA-B982-41A9-A592-24DA37A67F01}" srcOrd="1" destOrd="0" presId="urn:microsoft.com/office/officeart/2008/layout/HalfCircleOrganizationChart"/>
    <dgm:cxn modelId="{CA4D7CAA-1DE4-4213-888C-EF0FB5A58542}" type="presParOf" srcId="{579EDD80-F3DC-4CCF-BD25-1DB145765E0B}" destId="{65571902-6EA4-42CA-9C99-5B449D92C940}" srcOrd="2" destOrd="0" presId="urn:microsoft.com/office/officeart/2008/layout/HalfCircleOrganizationChart"/>
    <dgm:cxn modelId="{8805BF35-BB88-49BC-B4A1-A842309B008E}" type="presParOf" srcId="{579EDD80-F3DC-4CCF-BD25-1DB145765E0B}" destId="{9E8C244B-100A-423D-A03B-92AC8650967C}" srcOrd="3" destOrd="0" presId="urn:microsoft.com/office/officeart/2008/layout/HalfCircleOrganizationChart"/>
    <dgm:cxn modelId="{1271796F-5A08-414F-876A-0049727DFBE5}" type="presParOf" srcId="{8FB97BA1-7CFE-4539-8DF0-CA9C1B94A962}" destId="{785CEBF5-34C5-4140-B3A4-EA44EFD33592}" srcOrd="1" destOrd="0" presId="urn:microsoft.com/office/officeart/2008/layout/HalfCircleOrganizationChart"/>
    <dgm:cxn modelId="{287AC7DC-F54C-4EDC-80F0-8D468D10CDF8}" type="presParOf" srcId="{8FB97BA1-7CFE-4539-8DF0-CA9C1B94A962}" destId="{9E9609DB-E874-4421-B587-B86F8E001E95}" srcOrd="2" destOrd="0" presId="urn:microsoft.com/office/officeart/2008/layout/HalfCircleOrganizationChart"/>
    <dgm:cxn modelId="{70AFCF04-7854-41AA-A394-45DBA6D8E3F2}" type="presParOf" srcId="{FF8DCCCC-4909-41BE-9BEC-A8EE89CBEE9B}" destId="{2E1B1D36-81CD-4A0A-9D58-554145F056B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6148BD-B40D-444D-9EE6-E5D29E8C4561}">
      <dsp:nvSpPr>
        <dsp:cNvPr id="0" name=""/>
        <dsp:cNvSpPr/>
      </dsp:nvSpPr>
      <dsp:spPr>
        <a:xfrm>
          <a:off x="183026" y="337235"/>
          <a:ext cx="4114800" cy="204847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>
              <a:tab pos="1090613" algn="l"/>
              <a:tab pos="1195388" algn="l"/>
            </a:tabLst>
          </a:pPr>
          <a:r>
            <a:rPr lang="en-US" sz="2000" b="1" u="sng" kern="1200" dirty="0" err="1">
              <a:solidFill>
                <a:schemeClr val="tx1"/>
              </a:solidFill>
            </a:rPr>
            <a:t>Populasi</a:t>
          </a:r>
          <a:r>
            <a:rPr lang="en-US" sz="2000" b="1" u="none" kern="1200" dirty="0">
              <a:solidFill>
                <a:schemeClr val="tx1"/>
              </a:solidFill>
            </a:rPr>
            <a:t> :</a:t>
          </a:r>
          <a:endParaRPr lang="en-US" sz="2000" b="1" u="sng" kern="1200" dirty="0">
            <a:solidFill>
              <a:schemeClr val="tx1"/>
            </a:solidFill>
          </a:endParaRP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b="1" kern="1200" dirty="0" err="1">
              <a:solidFill>
                <a:schemeClr val="tx1"/>
              </a:solidFill>
            </a:rPr>
            <a:t>Keseluruhan</a:t>
          </a:r>
          <a:r>
            <a:rPr lang="en-US" sz="2000" b="1" kern="1200" dirty="0">
              <a:solidFill>
                <a:schemeClr val="tx1"/>
              </a:solidFill>
            </a:rPr>
            <a:t> unit </a:t>
          </a:r>
          <a:r>
            <a:rPr lang="en-US" sz="2000" b="1" kern="1200" dirty="0" err="1">
              <a:solidFill>
                <a:schemeClr val="tx1"/>
              </a:solidFill>
            </a:rPr>
            <a:t>atau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individu</a:t>
          </a:r>
          <a:r>
            <a:rPr lang="en-US" sz="2000" b="1" kern="1200" dirty="0">
              <a:solidFill>
                <a:schemeClr val="tx1"/>
              </a:solidFill>
            </a:rPr>
            <a:t> yang </a:t>
          </a:r>
          <a:r>
            <a:rPr lang="en-US" sz="2000" b="1" kern="1200" dirty="0" err="1">
              <a:solidFill>
                <a:schemeClr val="tx1"/>
              </a:solidFill>
            </a:rPr>
            <a:t>ada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dalam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ruang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lingkup</a:t>
          </a:r>
          <a:r>
            <a:rPr lang="en-US" sz="2000" b="1" kern="1200" dirty="0">
              <a:solidFill>
                <a:schemeClr val="tx1"/>
              </a:solidFill>
            </a:rPr>
            <a:t> yang </a:t>
          </a:r>
          <a:r>
            <a:rPr lang="en-US" sz="2000" b="1" kern="1200" dirty="0" err="1">
              <a:solidFill>
                <a:schemeClr val="tx1"/>
              </a:solidFill>
            </a:rPr>
            <a:t>sedang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diteliti</a:t>
          </a:r>
          <a:r>
            <a:rPr lang="en-US" sz="2000" b="1" kern="1200" dirty="0">
              <a:solidFill>
                <a:schemeClr val="tx1"/>
              </a:solidFill>
            </a:rPr>
            <a:t> dan </a:t>
          </a:r>
          <a:r>
            <a:rPr lang="en-US" sz="2000" b="1" kern="1200" dirty="0" err="1">
              <a:solidFill>
                <a:schemeClr val="tx1"/>
              </a:solidFill>
            </a:rPr>
            <a:t>hendak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diduga</a:t>
          </a:r>
          <a:r>
            <a:rPr lang="en-US" sz="2000" b="1" kern="1200" dirty="0">
              <a:solidFill>
                <a:schemeClr val="tx1"/>
              </a:solidFill>
            </a:rPr>
            <a:t> </a:t>
          </a:r>
          <a:r>
            <a:rPr lang="en-US" sz="2000" b="1" kern="1200" dirty="0" err="1">
              <a:solidFill>
                <a:schemeClr val="tx1"/>
              </a:solidFill>
            </a:rPr>
            <a:t>karakteristiknya</a:t>
          </a:r>
          <a:r>
            <a:rPr lang="en-US" sz="2000" b="1" kern="1200" dirty="0">
              <a:solidFill>
                <a:schemeClr val="tx1"/>
              </a:solidFill>
            </a:rPr>
            <a:t>.</a:t>
          </a:r>
        </a:p>
      </dsp:txBody>
      <dsp:txXfrm>
        <a:off x="283024" y="437233"/>
        <a:ext cx="3914804" cy="1848480"/>
      </dsp:txXfrm>
    </dsp:sp>
    <dsp:sp modelId="{FAF14D2F-6BD0-49BB-8F37-A555CD9E6BAD}">
      <dsp:nvSpPr>
        <dsp:cNvPr id="0" name=""/>
        <dsp:cNvSpPr/>
      </dsp:nvSpPr>
      <dsp:spPr>
        <a:xfrm>
          <a:off x="3856390" y="1781887"/>
          <a:ext cx="4297661" cy="2065746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i="1" u="sng" kern="1200" dirty="0" err="1">
              <a:solidFill>
                <a:schemeClr val="tx1"/>
              </a:solidFill>
            </a:rPr>
            <a:t>Sampel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kern="1200" dirty="0">
              <a:solidFill>
                <a:schemeClr val="tx1"/>
              </a:solidFill>
            </a:rPr>
            <a:t>:</a:t>
          </a:r>
        </a:p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tabLst/>
          </a:pPr>
          <a:r>
            <a:rPr lang="en-US" sz="2000" i="1" kern="1200" dirty="0" err="1">
              <a:solidFill>
                <a:schemeClr val="tx1"/>
              </a:solidFill>
            </a:rPr>
            <a:t>Bagian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dari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populasi</a:t>
          </a:r>
          <a:r>
            <a:rPr lang="en-US" sz="2000" i="1" kern="1200" dirty="0">
              <a:solidFill>
                <a:schemeClr val="tx1"/>
              </a:solidFill>
            </a:rPr>
            <a:t> yang </a:t>
          </a:r>
          <a:r>
            <a:rPr lang="en-US" sz="2000" i="1" kern="1200" dirty="0" err="1">
              <a:solidFill>
                <a:schemeClr val="tx1"/>
              </a:solidFill>
            </a:rPr>
            <a:t>dipilih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dengan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prosedur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tertentu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untuk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diukur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karakteristiknya</a:t>
          </a:r>
          <a:r>
            <a:rPr lang="en-US" sz="2000" i="1" kern="1200" dirty="0">
              <a:solidFill>
                <a:schemeClr val="tx1"/>
              </a:solidFill>
            </a:rPr>
            <a:t> dan </a:t>
          </a:r>
          <a:r>
            <a:rPr lang="en-US" sz="2000" i="1" kern="1200" dirty="0" err="1">
              <a:solidFill>
                <a:schemeClr val="tx1"/>
              </a:solidFill>
            </a:rPr>
            <a:t>dianggap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mewakili</a:t>
          </a:r>
          <a:r>
            <a:rPr lang="en-US" sz="2000" i="1" kern="1200" dirty="0">
              <a:solidFill>
                <a:schemeClr val="tx1"/>
              </a:solidFill>
            </a:rPr>
            <a:t> </a:t>
          </a:r>
          <a:r>
            <a:rPr lang="en-US" sz="2000" i="1" kern="1200" dirty="0" err="1">
              <a:solidFill>
                <a:schemeClr val="tx1"/>
              </a:solidFill>
            </a:rPr>
            <a:t>populasinya</a:t>
          </a:r>
          <a:r>
            <a:rPr lang="en-US" sz="2000" i="1" kern="1200" dirty="0">
              <a:solidFill>
                <a:schemeClr val="tx1"/>
              </a:solidFill>
            </a:rPr>
            <a:t>.</a:t>
          </a:r>
        </a:p>
      </dsp:txBody>
      <dsp:txXfrm>
        <a:off x="3957231" y="1882728"/>
        <a:ext cx="4095979" cy="1864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B1314F-2D99-47DB-90C0-A5FB5725E2A8}">
      <dsp:nvSpPr>
        <dsp:cNvPr id="0" name=""/>
        <dsp:cNvSpPr/>
      </dsp:nvSpPr>
      <dsp:spPr>
        <a:xfrm>
          <a:off x="0" y="157644"/>
          <a:ext cx="8229601" cy="3472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708" tIns="728980" rIns="638708" bIns="199136" numCol="1" spcCol="1270" anchor="t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Mengurangi</a:t>
          </a:r>
          <a:r>
            <a:rPr lang="en-US" sz="2800" kern="1200" dirty="0"/>
            <a:t> </a:t>
          </a:r>
          <a:r>
            <a:rPr lang="en-US" sz="2800" kern="1200" dirty="0" err="1"/>
            <a:t>biaya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Masalah</a:t>
          </a:r>
          <a:r>
            <a:rPr lang="en-US" sz="2800" kern="1200" dirty="0"/>
            <a:t> </a:t>
          </a:r>
          <a:r>
            <a:rPr lang="en-US" sz="2800" kern="1200" dirty="0" err="1"/>
            <a:t>tenaga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Efisiensi</a:t>
          </a:r>
          <a:r>
            <a:rPr lang="en-US" sz="2800" kern="1200" dirty="0"/>
            <a:t> </a:t>
          </a:r>
          <a:r>
            <a:rPr lang="en-US" sz="2800" kern="1200" dirty="0" err="1"/>
            <a:t>waktu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/>
            <a:t>Tingkat </a:t>
          </a:r>
          <a:r>
            <a:rPr lang="en-US" sz="2800" kern="1200" dirty="0" err="1"/>
            <a:t>ketelitian</a:t>
          </a:r>
          <a:r>
            <a:rPr lang="en-US" sz="2800" kern="1200" dirty="0"/>
            <a:t> </a:t>
          </a:r>
          <a:r>
            <a:rPr lang="en-US" sz="2800" kern="1200" dirty="0" err="1"/>
            <a:t>lebih</a:t>
          </a:r>
          <a:r>
            <a:rPr lang="en-US" sz="2800" kern="1200" dirty="0"/>
            <a:t> </a:t>
          </a:r>
          <a:r>
            <a:rPr lang="en-US" sz="2800" kern="1200" dirty="0" err="1"/>
            <a:t>besar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/>
            <a:t>Faktor</a:t>
          </a:r>
          <a:r>
            <a:rPr lang="en-US" sz="2800" kern="1200" dirty="0"/>
            <a:t> </a:t>
          </a:r>
          <a:r>
            <a:rPr lang="en-US" sz="2800" kern="1200" dirty="0" err="1"/>
            <a:t>ekonomis</a:t>
          </a:r>
          <a:endParaRPr lang="en-US" sz="2800" kern="1200" dirty="0"/>
        </a:p>
      </dsp:txBody>
      <dsp:txXfrm>
        <a:off x="0" y="157644"/>
        <a:ext cx="8229601" cy="3472875"/>
      </dsp:txXfrm>
    </dsp:sp>
    <dsp:sp modelId="{99748A11-CA31-4758-9F04-D4B4032718E6}">
      <dsp:nvSpPr>
        <dsp:cNvPr id="0" name=""/>
        <dsp:cNvSpPr/>
      </dsp:nvSpPr>
      <dsp:spPr>
        <a:xfrm>
          <a:off x="243316" y="0"/>
          <a:ext cx="5760720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7742" tIns="0" rIns="217742" bIns="0" numCol="1" spcCol="1270" anchor="ctr" anchorCtr="0">
          <a:noAutofit/>
        </a:bodyPr>
        <a:lstStyle/>
        <a:p>
          <a:pPr marL="0" lvl="0" indent="0" algn="l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Alasan</a:t>
          </a:r>
          <a:r>
            <a:rPr lang="en-US" sz="3500" kern="1200" dirty="0"/>
            <a:t> </a:t>
          </a:r>
          <a:r>
            <a:rPr lang="en-US" sz="3500" kern="1200" dirty="0" err="1"/>
            <a:t>peneliti</a:t>
          </a:r>
          <a:r>
            <a:rPr lang="en-US" sz="3500" kern="1200" dirty="0"/>
            <a:t> </a:t>
          </a:r>
          <a:r>
            <a:rPr lang="en-US" sz="3500" kern="1200" dirty="0" err="1"/>
            <a:t>melakukan</a:t>
          </a:r>
          <a:r>
            <a:rPr lang="en-US" sz="3500" kern="1200" dirty="0"/>
            <a:t> </a:t>
          </a:r>
          <a:r>
            <a:rPr lang="en-US" sz="3500" kern="1200" dirty="0" err="1"/>
            <a:t>pengambilan</a:t>
          </a:r>
          <a:r>
            <a:rPr lang="en-US" sz="3500" kern="1200" dirty="0"/>
            <a:t> </a:t>
          </a:r>
          <a:r>
            <a:rPr lang="en-US" sz="3500" kern="1200" dirty="0" err="1"/>
            <a:t>sampel</a:t>
          </a:r>
          <a:r>
            <a:rPr lang="en-US" sz="3500" kern="1200" dirty="0"/>
            <a:t> :</a:t>
          </a:r>
        </a:p>
      </dsp:txBody>
      <dsp:txXfrm>
        <a:off x="293753" y="50437"/>
        <a:ext cx="5659846" cy="9323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4D4DA-F315-4929-8121-42640706EEF5}">
      <dsp:nvSpPr>
        <dsp:cNvPr id="0" name=""/>
        <dsp:cNvSpPr/>
      </dsp:nvSpPr>
      <dsp:spPr>
        <a:xfrm>
          <a:off x="2725303" y="1925667"/>
          <a:ext cx="1491415" cy="517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8840"/>
              </a:lnTo>
              <a:lnTo>
                <a:pt x="1491415" y="258840"/>
              </a:lnTo>
              <a:lnTo>
                <a:pt x="1491415" y="517681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F3561-1AA6-4A44-BC0A-796264E86627}">
      <dsp:nvSpPr>
        <dsp:cNvPr id="0" name=""/>
        <dsp:cNvSpPr/>
      </dsp:nvSpPr>
      <dsp:spPr>
        <a:xfrm>
          <a:off x="1233888" y="1925667"/>
          <a:ext cx="1491415" cy="517681"/>
        </a:xfrm>
        <a:custGeom>
          <a:avLst/>
          <a:gdLst/>
          <a:ahLst/>
          <a:cxnLst/>
          <a:rect l="0" t="0" r="0" b="0"/>
          <a:pathLst>
            <a:path>
              <a:moveTo>
                <a:pt x="1491415" y="0"/>
              </a:moveTo>
              <a:lnTo>
                <a:pt x="1491415" y="258840"/>
              </a:lnTo>
              <a:lnTo>
                <a:pt x="0" y="258840"/>
              </a:lnTo>
              <a:lnTo>
                <a:pt x="0" y="517681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31452A-CB9E-4C87-B747-FAA44A7B2270}">
      <dsp:nvSpPr>
        <dsp:cNvPr id="0" name=""/>
        <dsp:cNvSpPr/>
      </dsp:nvSpPr>
      <dsp:spPr>
        <a:xfrm>
          <a:off x="2109016" y="693092"/>
          <a:ext cx="1232574" cy="123257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73194-FC0A-43AE-B38B-68D52102D1CB}">
      <dsp:nvSpPr>
        <dsp:cNvPr id="0" name=""/>
        <dsp:cNvSpPr/>
      </dsp:nvSpPr>
      <dsp:spPr>
        <a:xfrm>
          <a:off x="2109016" y="693092"/>
          <a:ext cx="1232574" cy="123257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E33128-A6B6-475A-A5F8-E581AA286DE4}">
      <dsp:nvSpPr>
        <dsp:cNvPr id="0" name=""/>
        <dsp:cNvSpPr/>
      </dsp:nvSpPr>
      <dsp:spPr>
        <a:xfrm>
          <a:off x="1492729" y="914956"/>
          <a:ext cx="2465149" cy="788847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TEKNIK SAMPLING</a:t>
          </a:r>
        </a:p>
      </dsp:txBody>
      <dsp:txXfrm>
        <a:off x="1492729" y="914956"/>
        <a:ext cx="2465149" cy="788847"/>
      </dsp:txXfrm>
    </dsp:sp>
    <dsp:sp modelId="{F5F0D35D-4171-4C1A-A290-FBD2007197CC}">
      <dsp:nvSpPr>
        <dsp:cNvPr id="0" name=""/>
        <dsp:cNvSpPr/>
      </dsp:nvSpPr>
      <dsp:spPr>
        <a:xfrm>
          <a:off x="617601" y="2443348"/>
          <a:ext cx="1232574" cy="123257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04957-E0DD-42C4-909C-6C08F7163225}">
      <dsp:nvSpPr>
        <dsp:cNvPr id="0" name=""/>
        <dsp:cNvSpPr/>
      </dsp:nvSpPr>
      <dsp:spPr>
        <a:xfrm>
          <a:off x="617601" y="2443348"/>
          <a:ext cx="1232574" cy="123257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747C48-3D07-4EFE-92D1-5073E9B3F405}">
      <dsp:nvSpPr>
        <dsp:cNvPr id="0" name=""/>
        <dsp:cNvSpPr/>
      </dsp:nvSpPr>
      <dsp:spPr>
        <a:xfrm>
          <a:off x="1314" y="2665212"/>
          <a:ext cx="2465149" cy="788847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PROBABILITY SAMPLING</a:t>
          </a:r>
        </a:p>
      </dsp:txBody>
      <dsp:txXfrm>
        <a:off x="1314" y="2665212"/>
        <a:ext cx="2465149" cy="788847"/>
      </dsp:txXfrm>
    </dsp:sp>
    <dsp:sp modelId="{EC95E7BA-B982-41A9-A592-24DA37A67F01}">
      <dsp:nvSpPr>
        <dsp:cNvPr id="0" name=""/>
        <dsp:cNvSpPr/>
      </dsp:nvSpPr>
      <dsp:spPr>
        <a:xfrm>
          <a:off x="3600431" y="2443348"/>
          <a:ext cx="1232574" cy="1232574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571902-6EA4-42CA-9C99-5B449D92C940}">
      <dsp:nvSpPr>
        <dsp:cNvPr id="0" name=""/>
        <dsp:cNvSpPr/>
      </dsp:nvSpPr>
      <dsp:spPr>
        <a:xfrm>
          <a:off x="3600431" y="2443348"/>
          <a:ext cx="1232574" cy="1232574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073D8D-8A54-4265-AA9D-092982E80115}">
      <dsp:nvSpPr>
        <dsp:cNvPr id="0" name=""/>
        <dsp:cNvSpPr/>
      </dsp:nvSpPr>
      <dsp:spPr>
        <a:xfrm>
          <a:off x="2984144" y="2665212"/>
          <a:ext cx="2465149" cy="788847"/>
        </a:xfrm>
        <a:prstGeom prst="rect">
          <a:avLst/>
        </a:prstGeom>
        <a:noFill/>
        <a:ln w="9525" cap="flat" cmpd="sng" algn="ctr">
          <a:noFill/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 PROBABILITY SAMPLING</a:t>
          </a:r>
        </a:p>
      </dsp:txBody>
      <dsp:txXfrm>
        <a:off x="2984144" y="2665212"/>
        <a:ext cx="2465149" cy="788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508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491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7185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363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862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461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486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0821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31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411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121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070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76" name="Google Shape;76;p3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77" name="Google Shape;77;p3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81" name="Google Shape;81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2" name="Google Shape;82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83" name="Google Shape;83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84" name="Google Shape;84;p3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85" name="Google Shape;85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3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378" name="Google Shape;378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379" name="Google Shape;379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3" name="Google Shape;383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4" name="Google Shape;384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85" name="Google Shape;385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386" name="Google Shape;386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7" name="Google Shape;387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920"/>
            </a:srgbClr>
          </a:solidFill>
          <a:ln>
            <a:noFill/>
          </a:ln>
        </p:spPr>
      </p:sp>
      <p:sp>
        <p:nvSpPr>
          <p:cNvPr id="419" name="Google Shape;419;p11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460"/>
            </a:srgbClr>
          </a:solidFill>
          <a:ln>
            <a:noFill/>
          </a:ln>
        </p:spPr>
      </p:sp>
      <p:sp>
        <p:nvSpPr>
          <p:cNvPr id="420" name="Google Shape;420;p11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1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11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3" name="Google Shape;423;p11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424" name="Google Shape;42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5" name="Google Shape;42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26" name="Google Shape;42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27" name="Google Shape;427;p11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428" name="Google Shape;42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11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1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1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EED0-CE1D-411E-BEA8-BFC25AFE02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14-Jan-19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9B1FA-81F2-4940-9AF3-5EAFB5D6669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29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buNone/>
              <a:defRPr sz="1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7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56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3"/>
          <p:cNvSpPr txBox="1">
            <a:spLocks noGrp="1"/>
          </p:cNvSpPr>
          <p:nvPr>
            <p:ph type="ctrTitle"/>
          </p:nvPr>
        </p:nvSpPr>
        <p:spPr>
          <a:xfrm>
            <a:off x="1441960" y="24580"/>
            <a:ext cx="721042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EKSPLORASI DATA KUESIONER</a:t>
            </a:r>
            <a:endParaRPr sz="3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7B9C0-74D6-4076-9B9B-F1FCE509D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00" y="338486"/>
            <a:ext cx="1169957" cy="11597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6B988B-F94E-432F-9D1D-A086CFAAE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6" t="6424" r="12064" b="5861"/>
          <a:stretch/>
        </p:blipFill>
        <p:spPr>
          <a:xfrm>
            <a:off x="1597032" y="14748"/>
            <a:ext cx="1169957" cy="1974433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FB997A-C9A2-4F14-860E-374E265F6C1F}"/>
              </a:ext>
            </a:extLst>
          </p:cNvPr>
          <p:cNvSpPr txBox="1">
            <a:spLocks/>
          </p:cNvSpPr>
          <p:nvPr/>
        </p:nvSpPr>
        <p:spPr>
          <a:xfrm>
            <a:off x="2837592" y="1007271"/>
            <a:ext cx="5461775" cy="97326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Oleh : </a:t>
            </a:r>
          </a:p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M. FARIZ FADILLAH MARDIANTO,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S.Si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,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M.Si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m.fariz.fadillah.m@fst.unair.ac.id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6EFF12-DEC0-4565-804B-330E2DB20D53}"/>
              </a:ext>
            </a:extLst>
          </p:cNvPr>
          <p:cNvSpPr txBox="1"/>
          <p:nvPr/>
        </p:nvSpPr>
        <p:spPr>
          <a:xfrm>
            <a:off x="4700615" y="2482697"/>
            <a:ext cx="3974855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Program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Studi</a:t>
            </a:r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Statistika</a:t>
            </a:r>
            <a:endParaRPr lang="en-US" sz="2133" dirty="0">
              <a:ln w="0"/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Departemen</a:t>
            </a:r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Matematika</a:t>
            </a:r>
            <a:endParaRPr lang="en-US" sz="2133" dirty="0">
              <a:ln w="0"/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Fakultas</a:t>
            </a:r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Sains</a:t>
            </a:r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dan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Teknologi</a:t>
            </a:r>
            <a:endParaRPr lang="en-US" sz="2133" dirty="0">
              <a:ln w="0"/>
              <a:solidFill>
                <a:schemeClr val="tx1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Universitas</a:t>
            </a:r>
            <a:r>
              <a:rPr lang="en-US" sz="2133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en-US" sz="2133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Airlangga</a:t>
            </a:r>
            <a:endParaRPr lang="id-ID" sz="2133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CBE75-36F1-4E2A-9048-C8EE606E06ED}"/>
              </a:ext>
            </a:extLst>
          </p:cNvPr>
          <p:cNvSpPr/>
          <p:nvPr/>
        </p:nvSpPr>
        <p:spPr>
          <a:xfrm>
            <a:off x="533790" y="4108523"/>
            <a:ext cx="3561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Disajikan</a:t>
            </a:r>
            <a:r>
              <a:rPr lang="en-US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 di Grand Launching All Stat</a:t>
            </a:r>
          </a:p>
          <a:p>
            <a:r>
              <a:rPr lang="en-US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	Surabaya, 19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Januari</a:t>
            </a:r>
            <a:r>
              <a:rPr lang="en-US" dirty="0">
                <a:ln w="0"/>
                <a:solidFill>
                  <a:schemeClr val="tx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  <a:reflection blurRad="6350" stA="53000" endA="300" endPos="35500" dir="5400000" sy="-90000" algn="bl" rotWithShape="0"/>
                </a:effectLst>
              </a:rPr>
              <a:t> 2019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BC1B9D-2234-44E5-8129-5E25A8C6324E}"/>
              </a:ext>
            </a:extLst>
          </p:cNvPr>
          <p:cNvGrpSpPr/>
          <p:nvPr/>
        </p:nvGrpSpPr>
        <p:grpSpPr>
          <a:xfrm>
            <a:off x="0" y="3688915"/>
            <a:ext cx="9144000" cy="1484946"/>
            <a:chOff x="0" y="3111690"/>
            <a:chExt cx="12967646" cy="37992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CB99B5-A021-44C3-BA63-4BE9319FD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13133"/>
            <a:stretch/>
          </p:blipFill>
          <p:spPr>
            <a:xfrm>
              <a:off x="6441741" y="3111690"/>
              <a:ext cx="6525905" cy="379925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AB6D41-BF48-4398-960D-A6F2FCD1D3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5"/>
            <a:stretch/>
          </p:blipFill>
          <p:spPr>
            <a:xfrm>
              <a:off x="0" y="4189862"/>
              <a:ext cx="6564573" cy="2668137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6048BFA-0230-4447-8431-A3C870E8A6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48" t="9481" r="6510" b="19811"/>
          <a:stretch/>
        </p:blipFill>
        <p:spPr>
          <a:xfrm>
            <a:off x="2" y="2000442"/>
            <a:ext cx="4700614" cy="21473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B87FF0-F2E7-4B1F-BB1D-3D4D47C4B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6436" y="3611445"/>
            <a:ext cx="2325862" cy="17119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E980FF1-6A8F-41ED-B047-8E7B7874DF03}"/>
              </a:ext>
            </a:extLst>
          </p:cNvPr>
          <p:cNvSpPr txBox="1"/>
          <p:nvPr/>
        </p:nvSpPr>
        <p:spPr>
          <a:xfrm>
            <a:off x="7370571" y="4005773"/>
            <a:ext cx="187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Rockwell Extra Bold" panose="02060903040505020403" pitchFamily="18" charset="0"/>
              </a:rPr>
              <a:t>SESI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>
            <a:extLst>
              <a:ext uri="{FF2B5EF4-FFF2-40B4-BE49-F238E27FC236}">
                <a16:creationId xmlns:a16="http://schemas.microsoft.com/office/drawing/2014/main" id="{2A36B80B-5A32-4353-82EE-12E976C20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US" altLang="en-US" sz="2400" b="1" dirty="0" err="1">
                <a:solidFill>
                  <a:schemeClr val="tx1"/>
                </a:solidFill>
              </a:rPr>
              <a:t>Bentuk</a:t>
            </a:r>
            <a:r>
              <a:rPr lang="en-US" altLang="en-US" sz="2400" b="1" dirty="0">
                <a:solidFill>
                  <a:schemeClr val="tx1"/>
                </a:solidFill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b="1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B0520-7BC9-4DEF-B2AC-7D8A9D02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54" y="0"/>
            <a:ext cx="1527069" cy="139787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3BAB733-2D40-4B5A-93DF-62A5E4BB50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905664"/>
              </p:ext>
            </p:extLst>
          </p:nvPr>
        </p:nvGraphicFramePr>
        <p:xfrm>
          <a:off x="201010" y="950504"/>
          <a:ext cx="5715000" cy="800100"/>
        </p:xfrm>
        <a:graphic>
          <a:graphicData uri="http://schemas.openxmlformats.org/drawingml/2006/table">
            <a:tbl>
              <a:tblPr>
                <a:tableStyleId>{96FF029C-BB4F-482B-88F5-D968F17F3B07}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806567037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973595903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Bukti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Fisik</a:t>
                      </a:r>
                      <a:r>
                        <a:rPr lang="en-US" sz="1200" u="none" strike="noStrike" dirty="0">
                          <a:effectLst/>
                        </a:rPr>
                        <a:t> (X1)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u="none" strike="noStrike" dirty="0">
                          <a:effectLst/>
                        </a:rPr>
                        <a:t>Bengkel memiliki peralatan yang modern (X1.1)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812194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Lokasi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strategis</a:t>
                      </a:r>
                      <a:r>
                        <a:rPr lang="en-US" sz="1200" u="none" strike="noStrike" dirty="0">
                          <a:effectLst/>
                        </a:rPr>
                        <a:t> (X1.2)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9460251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Fasilitas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fisik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sesuai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dengan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ditawarkan</a:t>
                      </a:r>
                      <a:r>
                        <a:rPr lang="en-US" sz="1200" u="none" strike="noStrike" dirty="0">
                          <a:effectLst/>
                        </a:rPr>
                        <a:t> (X1.3)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599042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berpakaian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rapi</a:t>
                      </a:r>
                      <a:r>
                        <a:rPr lang="en-US" sz="1200" u="none" strike="noStrike" dirty="0">
                          <a:effectLst/>
                        </a:rPr>
                        <a:t> (X1.4)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928317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4F444F-8714-43EB-8A9A-B3A8824718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866960"/>
              </p:ext>
            </p:extLst>
          </p:nvPr>
        </p:nvGraphicFramePr>
        <p:xfrm>
          <a:off x="1146940" y="1898431"/>
          <a:ext cx="7450521" cy="800100"/>
        </p:xfrm>
        <a:graphic>
          <a:graphicData uri="http://schemas.openxmlformats.org/drawingml/2006/table">
            <a:tbl>
              <a:tblPr>
                <a:tableStyleId>{96FF029C-BB4F-482B-88F5-D968F17F3B07}</a:tableStyleId>
              </a:tblPr>
              <a:tblGrid>
                <a:gridCol w="1887465">
                  <a:extLst>
                    <a:ext uri="{9D8B030D-6E8A-4147-A177-3AD203B41FA5}">
                      <a16:colId xmlns:a16="http://schemas.microsoft.com/office/drawing/2014/main" val="1910754023"/>
                    </a:ext>
                  </a:extLst>
                </a:gridCol>
                <a:gridCol w="5563056">
                  <a:extLst>
                    <a:ext uri="{9D8B030D-6E8A-4147-A177-3AD203B41FA5}">
                      <a16:colId xmlns:a16="http://schemas.microsoft.com/office/drawing/2014/main" val="2286133922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Kehandalan</a:t>
                      </a:r>
                      <a:r>
                        <a:rPr lang="en-US" sz="1200" u="none" strike="noStrike" dirty="0">
                          <a:effectLst/>
                        </a:rPr>
                        <a:t> (X2)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Layanan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diberikan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sesuai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prosedur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(X2.1)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14223193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Vonis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terhadap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kendaraan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berkenan</a:t>
                      </a:r>
                      <a:r>
                        <a:rPr lang="en-US" sz="1200" u="none" strike="noStrike" dirty="0">
                          <a:effectLst/>
                        </a:rPr>
                        <a:t> di </a:t>
                      </a:r>
                      <a:r>
                        <a:rPr lang="en-US" sz="1200" u="none" strike="noStrike" dirty="0" err="1">
                          <a:effectLst/>
                        </a:rPr>
                        <a:t>hati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(X2.2)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402311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menerima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pelayanan</a:t>
                      </a:r>
                      <a:r>
                        <a:rPr lang="en-US" sz="1200" u="none" strike="noStrike" dirty="0">
                          <a:effectLst/>
                        </a:rPr>
                        <a:t> prima </a:t>
                      </a:r>
                      <a:r>
                        <a:rPr lang="en-US" sz="1200" u="none" strike="noStrike" dirty="0" err="1">
                          <a:effectLst/>
                        </a:rPr>
                        <a:t>dari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(X2.3)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359832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Jasa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dilakukan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sesuai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waktu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dijanjikan</a:t>
                      </a:r>
                      <a:r>
                        <a:rPr lang="en-US" sz="1200" u="none" strike="noStrike" dirty="0">
                          <a:effectLst/>
                        </a:rPr>
                        <a:t> (X2.4)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343546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A57D31B-773C-4F51-8028-331532659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936563"/>
              </p:ext>
            </p:extLst>
          </p:nvPr>
        </p:nvGraphicFramePr>
        <p:xfrm>
          <a:off x="201010" y="2905217"/>
          <a:ext cx="5715000" cy="975360"/>
        </p:xfrm>
        <a:graphic>
          <a:graphicData uri="http://schemas.openxmlformats.org/drawingml/2006/table">
            <a:tbl>
              <a:tblPr>
                <a:tableStyleId>{96FF029C-BB4F-482B-88F5-D968F17F3B07}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3186045675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463944828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Daya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Tanggap</a:t>
                      </a:r>
                      <a:r>
                        <a:rPr lang="en-US" sz="1200" u="none" strike="noStrike" dirty="0">
                          <a:effectLst/>
                        </a:rPr>
                        <a:t> (X3)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Jika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ada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masalah</a:t>
                      </a:r>
                      <a:r>
                        <a:rPr lang="en-US" sz="1200" u="none" strike="noStrike" dirty="0">
                          <a:effectLst/>
                        </a:rPr>
                        <a:t>, </a:t>
                      </a:r>
                      <a:r>
                        <a:rPr lang="en-US" sz="1200" u="none" strike="noStrike" dirty="0" err="1">
                          <a:effectLst/>
                        </a:rPr>
                        <a:t>pihak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simpatik</a:t>
                      </a:r>
                      <a:r>
                        <a:rPr lang="en-US" sz="1200" u="none" strike="noStrike" dirty="0">
                          <a:effectLst/>
                        </a:rPr>
                        <a:t> dan </a:t>
                      </a:r>
                      <a:r>
                        <a:rPr lang="en-US" sz="1200" u="none" strike="noStrike" dirty="0" err="1">
                          <a:effectLst/>
                        </a:rPr>
                        <a:t>memberi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kepastian</a:t>
                      </a:r>
                      <a:r>
                        <a:rPr lang="en-US" sz="1200" u="none" strike="noStrike" dirty="0">
                          <a:effectLst/>
                        </a:rPr>
                        <a:t> (X3.1)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044702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memberikan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layanan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tepat</a:t>
                      </a:r>
                      <a:r>
                        <a:rPr lang="en-US" sz="1200" u="none" strike="noStrike" dirty="0">
                          <a:effectLst/>
                        </a:rPr>
                        <a:t> (X3.2)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6406830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mengetahui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kebutuhan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(X3.3)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9321052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200" u="none" strike="noStrike" dirty="0">
                          <a:effectLst/>
                        </a:rPr>
                        <a:t>Karyawan memiliki kemauan membantu konsumen (X3.4)</a:t>
                      </a:r>
                      <a:endParaRPr lang="fi-FI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36871391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CCC1CBB2-7719-4E63-8165-092B134D4C69}"/>
              </a:ext>
            </a:extLst>
          </p:cNvPr>
          <p:cNvSpPr/>
          <p:nvPr/>
        </p:nvSpPr>
        <p:spPr>
          <a:xfrm>
            <a:off x="6103488" y="275286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Penilaian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Netral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268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4">
            <a:extLst>
              <a:ext uri="{FF2B5EF4-FFF2-40B4-BE49-F238E27FC236}">
                <a16:creationId xmlns:a16="http://schemas.microsoft.com/office/drawing/2014/main" id="{2A36B80B-5A32-4353-82EE-12E976C20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ctr"/>
            <a:r>
              <a:rPr lang="en-US" altLang="en-US" sz="2400" b="1" dirty="0" err="1">
                <a:solidFill>
                  <a:schemeClr val="tx1"/>
                </a:solidFill>
              </a:rPr>
              <a:t>Bentuk</a:t>
            </a:r>
            <a:r>
              <a:rPr lang="en-US" altLang="en-US" sz="2400" b="1" dirty="0">
                <a:solidFill>
                  <a:schemeClr val="tx1"/>
                </a:solidFill>
              </a:rPr>
              <a:t> </a:t>
            </a:r>
            <a:r>
              <a:rPr lang="en-US" altLang="en-US" sz="2400" b="1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b="1" dirty="0">
                <a:solidFill>
                  <a:schemeClr val="tx1"/>
                </a:solidFill>
              </a:rPr>
              <a:t> (</a:t>
            </a:r>
            <a:r>
              <a:rPr lang="en-US" altLang="en-US" sz="2400" b="1" dirty="0" err="1">
                <a:solidFill>
                  <a:schemeClr val="tx1"/>
                </a:solidFill>
              </a:rPr>
              <a:t>Lanjutan</a:t>
            </a:r>
            <a:r>
              <a:rPr lang="en-US" altLang="en-US" sz="2400" b="1" dirty="0">
                <a:solidFill>
                  <a:schemeClr val="tx1"/>
                </a:solidFill>
              </a:rPr>
              <a:t>)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B0520-7BC9-4DEF-B2AC-7D8A9D02A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954" y="0"/>
            <a:ext cx="1527069" cy="1397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C1CBB2-7719-4E63-8165-092B134D4C69}"/>
              </a:ext>
            </a:extLst>
          </p:cNvPr>
          <p:cNvSpPr/>
          <p:nvPr/>
        </p:nvSpPr>
        <p:spPr>
          <a:xfrm>
            <a:off x="6103488" y="299497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Penilaian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Netral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EFEE8A-872F-4005-8F20-E467F7312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32146"/>
              </p:ext>
            </p:extLst>
          </p:nvPr>
        </p:nvGraphicFramePr>
        <p:xfrm>
          <a:off x="758058" y="860745"/>
          <a:ext cx="5715000" cy="800100"/>
        </p:xfrm>
        <a:graphic>
          <a:graphicData uri="http://schemas.openxmlformats.org/drawingml/2006/table">
            <a:tbl>
              <a:tblPr>
                <a:tableStyleId>{96FF029C-BB4F-482B-88F5-D968F17F3B07}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1138662183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161566878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Jaminan</a:t>
                      </a:r>
                      <a:r>
                        <a:rPr lang="en-US" sz="1200" u="none" strike="noStrike" dirty="0">
                          <a:effectLst/>
                        </a:rPr>
                        <a:t> (X4)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dapat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dipercaya</a:t>
                      </a:r>
                      <a:r>
                        <a:rPr lang="en-US" sz="1200" u="none" strike="noStrike" dirty="0">
                          <a:effectLst/>
                        </a:rPr>
                        <a:t> oleh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(X4.1)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9512038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menguasi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jasa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ditawarkan</a:t>
                      </a:r>
                      <a:r>
                        <a:rPr lang="en-US" sz="1200" u="none" strike="noStrike" dirty="0">
                          <a:effectLst/>
                        </a:rPr>
                        <a:t> oleh </a:t>
                      </a:r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(X4.2)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143177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memiliki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perilaku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sopan</a:t>
                      </a:r>
                      <a:r>
                        <a:rPr lang="en-US" sz="1200" u="none" strike="noStrike" dirty="0">
                          <a:effectLst/>
                        </a:rPr>
                        <a:t> (X4.3)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021114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u="none" strike="noStrike" dirty="0">
                          <a:effectLst/>
                        </a:rPr>
                        <a:t>Konsumen merasa aman saat bertransaksi (X4.4)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2954952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846511-7D00-432C-B4DD-C35460E29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966254"/>
              </p:ext>
            </p:extLst>
          </p:nvPr>
        </p:nvGraphicFramePr>
        <p:xfrm>
          <a:off x="388488" y="1902952"/>
          <a:ext cx="6527319" cy="975360"/>
        </p:xfrm>
        <a:graphic>
          <a:graphicData uri="http://schemas.openxmlformats.org/drawingml/2006/table">
            <a:tbl>
              <a:tblPr>
                <a:tableStyleId>{96FF029C-BB4F-482B-88F5-D968F17F3B07}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686563612"/>
                    </a:ext>
                  </a:extLst>
                </a:gridCol>
                <a:gridCol w="5079519">
                  <a:extLst>
                    <a:ext uri="{9D8B030D-6E8A-4147-A177-3AD203B41FA5}">
                      <a16:colId xmlns:a16="http://schemas.microsoft.com/office/drawing/2014/main" val="914180299"/>
                    </a:ext>
                  </a:extLst>
                </a:gridCol>
              </a:tblGrid>
              <a:tr h="200025">
                <a:tc rowSpan="4">
                  <a:txBody>
                    <a:bodyPr/>
                    <a:lstStyle/>
                    <a:p>
                      <a:pPr algn="l" fontAlgn="t"/>
                      <a:r>
                        <a:rPr lang="en-US" sz="1200" u="none" strike="noStrike" dirty="0" err="1">
                          <a:effectLst/>
                        </a:rPr>
                        <a:t>Empati</a:t>
                      </a:r>
                      <a:r>
                        <a:rPr lang="en-US" sz="1200" u="none" strike="noStrike" dirty="0">
                          <a:effectLst/>
                        </a:rPr>
                        <a:t> (X5)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Karyawan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memberikan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perhatian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penuh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terhadap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(X5.1)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185588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u="none" strike="noStrike" dirty="0">
                          <a:effectLst/>
                        </a:rPr>
                        <a:t>Konsumen nyaman dengan kinerja karyawan (X5.2)</a:t>
                      </a:r>
                      <a:endParaRPr lang="sv-SE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7058621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Selalu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mengutamakan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kepentingan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(X5.3)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5210139"/>
                  </a:ext>
                </a:extLst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Bengkel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memiliki</a:t>
                      </a:r>
                      <a:r>
                        <a:rPr lang="en-US" sz="1200" u="none" strike="noStrike" dirty="0">
                          <a:effectLst/>
                        </a:rPr>
                        <a:t> jam </a:t>
                      </a:r>
                      <a:r>
                        <a:rPr lang="en-US" sz="1200" u="none" strike="noStrike" dirty="0" err="1">
                          <a:effectLst/>
                        </a:rPr>
                        <a:t>buka</a:t>
                      </a:r>
                      <a:r>
                        <a:rPr lang="en-US" sz="1200" u="none" strike="noStrike" dirty="0">
                          <a:effectLst/>
                        </a:rPr>
                        <a:t> yang </a:t>
                      </a:r>
                      <a:r>
                        <a:rPr lang="en-US" sz="1200" u="none" strike="noStrike" dirty="0" err="1">
                          <a:effectLst/>
                        </a:rPr>
                        <a:t>sesuai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dengan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kebutuhan</a:t>
                      </a:r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konsumen</a:t>
                      </a:r>
                      <a:r>
                        <a:rPr lang="en-US" sz="1200" u="none" strike="noStrike" dirty="0">
                          <a:effectLst/>
                        </a:rPr>
                        <a:t> (X5.4)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9966905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9BFCEEF-551A-4BF7-A3F8-B5426B828350}"/>
              </a:ext>
            </a:extLst>
          </p:cNvPr>
          <p:cNvSpPr/>
          <p:nvPr/>
        </p:nvSpPr>
        <p:spPr>
          <a:xfrm>
            <a:off x="388488" y="316359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</a:rPr>
              <a:t>Kepuasan</a:t>
            </a:r>
            <a:r>
              <a:rPr lang="en-US" b="1" dirty="0">
                <a:latin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</a:rPr>
              <a:t>Konsumen</a:t>
            </a:r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</a:rPr>
              <a:t>Kesesuaian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antara</a:t>
            </a:r>
            <a:r>
              <a:rPr lang="en-US" dirty="0">
                <a:latin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</a:rPr>
              <a:t>pelayanan</a:t>
            </a:r>
            <a:r>
              <a:rPr lang="en-US" dirty="0">
                <a:latin typeface="Times New Roman" panose="02020603050405020304" pitchFamily="18" charset="0"/>
              </a:rPr>
              <a:t> yang </a:t>
            </a:r>
            <a:r>
              <a:rPr lang="en-US" dirty="0" err="1">
                <a:latin typeface="Times New Roman" panose="02020603050405020304" pitchFamily="18" charset="0"/>
              </a:rPr>
              <a:t>diberikan</a:t>
            </a:r>
            <a:r>
              <a:rPr lang="en-US" dirty="0">
                <a:latin typeface="Times New Roman" panose="02020603050405020304" pitchFamily="18" charset="0"/>
              </a:rPr>
              <a:t> dan </a:t>
            </a:r>
            <a:r>
              <a:rPr lang="en-US" dirty="0" err="1">
                <a:latin typeface="Times New Roman" panose="02020603050405020304" pitchFamily="18" charset="0"/>
              </a:rPr>
              <a:t>harapan</a:t>
            </a:r>
            <a:r>
              <a:rPr lang="en-US" dirty="0">
                <a:latin typeface="Times New Roman" panose="02020603050405020304" pitchFamily="18" charset="0"/>
              </a:rPr>
              <a:t>  </a:t>
            </a:r>
            <a:r>
              <a:rPr lang="en-US" dirty="0" err="1">
                <a:latin typeface="Times New Roman" panose="02020603050405020304" pitchFamily="18" charset="0"/>
              </a:rPr>
              <a:t>konsumen</a:t>
            </a:r>
            <a:r>
              <a:rPr lang="en-US" dirty="0"/>
              <a:t>  (Y)</a:t>
            </a:r>
          </a:p>
          <a:p>
            <a:endParaRPr lang="en-US" dirty="0"/>
          </a:p>
          <a:p>
            <a:r>
              <a:rPr lang="en-US" dirty="0"/>
              <a:t>Data di Contoh1-Bengkel.sav</a:t>
            </a:r>
          </a:p>
        </p:txBody>
      </p:sp>
    </p:spTree>
    <p:extLst>
      <p:ext uri="{BB962C8B-B14F-4D97-AF65-F5344CB8AC3E}">
        <p14:creationId xmlns:p14="http://schemas.microsoft.com/office/powerpoint/2010/main" val="143938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TEKNIK SAMPLING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SINGKAT DAN UMUM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2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6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A218F1B1-62EC-41C9-9BFC-B63C9B7450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646183"/>
              </p:ext>
            </p:extLst>
          </p:nvPr>
        </p:nvGraphicFramePr>
        <p:xfrm>
          <a:off x="350345" y="155575"/>
          <a:ext cx="8229600" cy="4987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9388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B1F3A609-FC40-44B9-90EB-5BFE387ABD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4360663"/>
              </p:ext>
            </p:extLst>
          </p:nvPr>
        </p:nvGraphicFramePr>
        <p:xfrm>
          <a:off x="320564" y="155761"/>
          <a:ext cx="8229601" cy="498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2485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0F226B-F632-47C5-8D90-982B871C16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E7450866-0994-4A5C-AC8F-7C9F2B28EE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9271351"/>
              </p:ext>
            </p:extLst>
          </p:nvPr>
        </p:nvGraphicFramePr>
        <p:xfrm>
          <a:off x="-108229" y="0"/>
          <a:ext cx="5450608" cy="436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105A4518-2D3C-4DFE-B475-AC61E066BACC}"/>
              </a:ext>
            </a:extLst>
          </p:cNvPr>
          <p:cNvSpPr/>
          <p:nvPr/>
        </p:nvSpPr>
        <p:spPr>
          <a:xfrm>
            <a:off x="5509856" y="378372"/>
            <a:ext cx="3321269" cy="3888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MANA YANG LEBIH EFEKTIF??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2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PENGUJIAN VALIDITAS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DAN PRAKTIKUM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3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761125-7FC8-4694-8DB5-3D7FD21F3765}"/>
              </a:ext>
            </a:extLst>
          </p:cNvPr>
          <p:cNvSpPr txBox="1"/>
          <p:nvPr/>
        </p:nvSpPr>
        <p:spPr>
          <a:xfrm>
            <a:off x="1518048" y="107157"/>
            <a:ext cx="610790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Uji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Validitas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</a:p>
        </p:txBody>
      </p:sp>
      <p:sp>
        <p:nvSpPr>
          <p:cNvPr id="4099" name="TextBox 4">
            <a:extLst>
              <a:ext uri="{FF2B5EF4-FFF2-40B4-BE49-F238E27FC236}">
                <a16:creationId xmlns:a16="http://schemas.microsoft.com/office/drawing/2014/main" id="{437A71E8-22F6-4655-8050-22258EC64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25" y="910829"/>
            <a:ext cx="8818178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Uji </a:t>
            </a:r>
            <a:r>
              <a:rPr lang="en-US" altLang="en-US" sz="2400" dirty="0" err="1">
                <a:solidFill>
                  <a:schemeClr val="tx1"/>
                </a:solidFill>
              </a:rPr>
              <a:t>Validitas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mengukur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ketepatan</a:t>
            </a:r>
            <a:r>
              <a:rPr lang="en-US" altLang="en-US" sz="2400" dirty="0">
                <a:solidFill>
                  <a:schemeClr val="tx1"/>
                </a:solidFill>
              </a:rPr>
              <a:t> 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 pada </a:t>
            </a:r>
            <a:r>
              <a:rPr lang="en-US" altLang="en-US" sz="2400" dirty="0" err="1">
                <a:solidFill>
                  <a:schemeClr val="tx1"/>
                </a:solidFill>
              </a:rPr>
              <a:t>butir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permasalahan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penelitian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dihadapi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Uji </a:t>
            </a:r>
            <a:r>
              <a:rPr lang="en-US" altLang="en-US" sz="2400" dirty="0" err="1">
                <a:solidFill>
                  <a:schemeClr val="tx1"/>
                </a:solidFill>
              </a:rPr>
              <a:t>Validitas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kebanyakan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dilakukan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terkait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tiap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Salah </a:t>
            </a:r>
            <a:r>
              <a:rPr lang="en-US" altLang="en-US" sz="2400" dirty="0" err="1">
                <a:solidFill>
                  <a:schemeClr val="tx1"/>
                </a:solidFill>
              </a:rPr>
              <a:t>satu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cara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menguji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validitas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butir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memakai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korelasi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yaitu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mengkorelasikan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skor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butir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skor</a:t>
            </a:r>
            <a:r>
              <a:rPr lang="en-US" altLang="en-US" sz="2400" dirty="0">
                <a:solidFill>
                  <a:schemeClr val="tx1"/>
                </a:solidFill>
              </a:rPr>
              <a:t> total </a:t>
            </a:r>
            <a:r>
              <a:rPr lang="en-US" altLang="en-US" sz="2400" dirty="0" err="1">
                <a:solidFill>
                  <a:schemeClr val="tx1"/>
                </a:solidFill>
              </a:rPr>
              <a:t>butir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atau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korelasi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antar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butir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pertanyaan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masing</a:t>
            </a:r>
            <a:r>
              <a:rPr lang="en-US" altLang="en-US" sz="2400" dirty="0">
                <a:solidFill>
                  <a:schemeClr val="tx1"/>
                </a:solidFill>
              </a:rPr>
              <a:t> – </a:t>
            </a:r>
            <a:r>
              <a:rPr lang="en-US" altLang="en-US" sz="2400" dirty="0" err="1">
                <a:solidFill>
                  <a:schemeClr val="tx1"/>
                </a:solidFill>
              </a:rPr>
              <a:t>masing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memiliki</a:t>
            </a:r>
            <a:r>
              <a:rPr lang="en-US" altLang="en-US" sz="2400" dirty="0">
                <a:solidFill>
                  <a:schemeClr val="tx1"/>
                </a:solidFill>
              </a:rPr>
              <a:t> data ordinal (spearman)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EC6CEC-583A-4E63-B81D-831AC2CDB649}"/>
              </a:ext>
            </a:extLst>
          </p:cNvPr>
          <p:cNvSpPr txBox="1"/>
          <p:nvPr/>
        </p:nvSpPr>
        <p:spPr>
          <a:xfrm>
            <a:off x="165152" y="155627"/>
            <a:ext cx="8215313" cy="375487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5425" indent="-225425" algn="just">
              <a:buFont typeface="Times New Roman" pitchFamily="16" charset="0"/>
              <a:buNone/>
              <a:tabLst>
                <a:tab pos="225425" algn="l"/>
              </a:tabLst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Contoh</a:t>
            </a:r>
            <a:r>
              <a:rPr lang="en-US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2 :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Sebuah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penelitian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melihat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persepsi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peserta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pelatihan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tingkat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kapabilitas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pemateri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sebuah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pelatihan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penulisan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jurnal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internasional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enam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atribut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keramahan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pemateri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kelengkapan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konten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materi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disajikan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kemudahan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bertanya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memperoleh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jawaban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kemudahan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memahami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isi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materi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kecakapan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penampilan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ketepatan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waktu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pemateri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514350" indent="-514350" algn="just">
              <a:buFont typeface="Times New Roman" pitchFamily="16" charset="0"/>
              <a:buNone/>
              <a:defRPr/>
            </a:pP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Pengukuran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menggunakan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Likert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Netral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A22E8788-6E36-4758-A9A1-1B3C3ADF9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567" y="1088991"/>
            <a:ext cx="3231714" cy="3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AB8469-F72C-42DA-8675-05EF96830D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71402" y="2184483"/>
            <a:ext cx="1838634" cy="265938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079E6A-B334-49C2-83B8-4A7C2DF336C0}"/>
              </a:ext>
            </a:extLst>
          </p:cNvPr>
          <p:cNvGrpSpPr/>
          <p:nvPr/>
        </p:nvGrpSpPr>
        <p:grpSpPr>
          <a:xfrm>
            <a:off x="6296635" y="822349"/>
            <a:ext cx="2810471" cy="1628776"/>
            <a:chOff x="4044844" y="1330591"/>
            <a:chExt cx="1946367" cy="162877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5C172A-C488-49E7-84AC-DFB49E22886B}"/>
                </a:ext>
              </a:extLst>
            </p:cNvPr>
            <p:cNvGrpSpPr/>
            <p:nvPr/>
          </p:nvGrpSpPr>
          <p:grpSpPr>
            <a:xfrm>
              <a:off x="4184214" y="1330591"/>
              <a:ext cx="1657350" cy="1628776"/>
              <a:chOff x="4184214" y="1330591"/>
              <a:chExt cx="1657350" cy="1628776"/>
            </a:xfrm>
          </p:grpSpPr>
          <p:pic>
            <p:nvPicPr>
              <p:cNvPr id="14" name="Picture 2" descr="Image result for kalender png">
                <a:extLst>
                  <a:ext uri="{FF2B5EF4-FFF2-40B4-BE49-F238E27FC236}">
                    <a16:creationId xmlns:a16="http://schemas.microsoft.com/office/drawing/2014/main" id="{8611CA49-54FE-4A76-8D02-BF0EDF0B1D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4214" y="1330591"/>
                <a:ext cx="1657350" cy="1628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Round Same Side Corner Rectangle 1">
                <a:extLst>
                  <a:ext uri="{FF2B5EF4-FFF2-40B4-BE49-F238E27FC236}">
                    <a16:creationId xmlns:a16="http://schemas.microsoft.com/office/drawing/2014/main" id="{B8E78B81-3088-4763-96A1-59B3581F7630}"/>
                  </a:ext>
                </a:extLst>
              </p:cNvPr>
              <p:cNvSpPr/>
              <p:nvPr/>
            </p:nvSpPr>
            <p:spPr>
              <a:xfrm flipV="1">
                <a:off x="4376328" y="1943106"/>
                <a:ext cx="1253528" cy="773618"/>
              </a:xfrm>
              <a:prstGeom prst="round2SameRect">
                <a:avLst>
                  <a:gd name="adj1" fmla="val 10193"/>
                  <a:gd name="adj2" fmla="val 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737BF6-6531-45C9-A31A-9614B0092914}"/>
                </a:ext>
              </a:extLst>
            </p:cNvPr>
            <p:cNvSpPr txBox="1"/>
            <p:nvPr/>
          </p:nvSpPr>
          <p:spPr>
            <a:xfrm>
              <a:off x="4044844" y="1902162"/>
              <a:ext cx="1946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PELATIHAN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66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4">
            <a:extLst>
              <a:ext uri="{FF2B5EF4-FFF2-40B4-BE49-F238E27FC236}">
                <a16:creationId xmlns:a16="http://schemas.microsoft.com/office/drawing/2014/main" id="{6828EE40-8285-44EB-B1FD-C8B773E0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id-ID" altLang="en-US" sz="1650" dirty="0">
                <a:solidFill>
                  <a:schemeClr val="tx1"/>
                </a:solidFill>
              </a:rPr>
              <a:t>Input Data SPSS</a:t>
            </a:r>
            <a:r>
              <a:rPr lang="en-US" altLang="en-US" sz="1650" dirty="0">
                <a:solidFill>
                  <a:schemeClr val="tx1"/>
                </a:solidFill>
              </a:rPr>
              <a:t> Buka Contoh2-Pelatihan.sav:</a:t>
            </a:r>
            <a:r>
              <a:rPr lang="id-ID" altLang="en-US" sz="1650" dirty="0">
                <a:solidFill>
                  <a:schemeClr val="tx1"/>
                </a:solidFill>
              </a:rPr>
              <a:t>  pada Variable View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171FA9-3BE2-4DC6-96F9-C5408F83C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3871" b="65216"/>
          <a:stretch/>
        </p:blipFill>
        <p:spPr>
          <a:xfrm>
            <a:off x="782702" y="1055427"/>
            <a:ext cx="6961239" cy="23978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FC12653-256C-435F-804D-7D80337B9347}"/>
              </a:ext>
            </a:extLst>
          </p:cNvPr>
          <p:cNvSpPr/>
          <p:nvPr/>
        </p:nvSpPr>
        <p:spPr>
          <a:xfrm>
            <a:off x="1143000" y="2036838"/>
            <a:ext cx="3429000" cy="21358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2881" indent="-192881">
              <a:buAutoNum type="arabicPeriod"/>
            </a:pPr>
            <a:endParaRPr lang="en-US" sz="788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E25075A-6792-4EA7-9E0D-72C6EA8E6482}"/>
              </a:ext>
            </a:extLst>
          </p:cNvPr>
          <p:cNvSpPr/>
          <p:nvPr/>
        </p:nvSpPr>
        <p:spPr>
          <a:xfrm>
            <a:off x="0" y="-1"/>
            <a:ext cx="4714019" cy="26424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Nama		: M. Fariz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Fadillah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Mardianto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S.Si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M.Si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TTL		: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Madiun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Maret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1991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E-Mail		: m.fariz.fadillah.m@fst.unair.ac.id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HP		: 081330733130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Alamat		: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Siwalankerto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Timur IV/No. 4A Surabaya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Pendidikan Tinggi 	: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riset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(2009-2013)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S2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ITS (2013-2015)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S3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UGM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riset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(2016-sekarang)</a:t>
            </a:r>
          </a:p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Bidang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Keahlian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  <a:p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Pemodelan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Statistika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khususnya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multivariat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SEM,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longitudinal,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runtun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waktu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survei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sampling</a:t>
            </a:r>
          </a:p>
          <a:p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CBAB7-A3A7-49E2-8087-46C543413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018" y="0"/>
            <a:ext cx="1940781" cy="2642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C2BF4D-5408-45C9-ADF5-160F3F9F9EED}"/>
              </a:ext>
            </a:extLst>
          </p:cNvPr>
          <p:cNvSpPr/>
          <p:nvPr/>
        </p:nvSpPr>
        <p:spPr>
          <a:xfrm>
            <a:off x="0" y="2642474"/>
            <a:ext cx="3619910" cy="250102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00" b="1" dirty="0"/>
              <a:t>PEMATERI PERNAH MENJADI INSTRUKTUR PELATIHAN OLAH DATA, DI BEBERAPA TEMPAT (UNUSA, UINSA, UNAIR, UIM, DAN SEBAGAINYA)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E7864C-B305-435E-846F-FC4251802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99" y="1"/>
            <a:ext cx="2498728" cy="18388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8B4B828-2928-4571-A243-943228A14C32}"/>
              </a:ext>
            </a:extLst>
          </p:cNvPr>
          <p:cNvSpPr/>
          <p:nvPr/>
        </p:nvSpPr>
        <p:spPr>
          <a:xfrm>
            <a:off x="4429983" y="1480473"/>
            <a:ext cx="2255520" cy="1072619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50" b="1" dirty="0"/>
              <a:t>CV SINGKAT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981B06-77A1-4FEE-B5FA-CAA6549F5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237" y="2566987"/>
            <a:ext cx="9525" cy="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093B3C-9B82-4EA0-B978-B7CD6E872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724" y="2642474"/>
            <a:ext cx="3041550" cy="247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4B7901-87D4-4AF3-9801-03235ADF6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2" y="1838889"/>
            <a:ext cx="2498728" cy="1465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D1BA26-6C1E-4138-B130-890B36A79C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5272" y="3304612"/>
            <a:ext cx="2498728" cy="181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73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>
            <a:extLst>
              <a:ext uri="{FF2B5EF4-FFF2-40B4-BE49-F238E27FC236}">
                <a16:creationId xmlns:a16="http://schemas.microsoft.com/office/drawing/2014/main" id="{7BB285BC-46F3-4117-AA78-A4B9AC78B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6969" y="1208423"/>
            <a:ext cx="341495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id-ID" altLang="en-US" sz="1650" dirty="0">
                <a:solidFill>
                  <a:schemeClr val="tx1"/>
                </a:solidFill>
              </a:rPr>
              <a:t>Input Data pada SPSS</a:t>
            </a:r>
            <a:r>
              <a:rPr lang="en-US" altLang="en-US" sz="1650" dirty="0">
                <a:solidFill>
                  <a:schemeClr val="tx1"/>
                </a:solidFill>
              </a:rPr>
              <a:t> : </a:t>
            </a:r>
          </a:p>
          <a:p>
            <a:pPr algn="just"/>
            <a:r>
              <a:rPr lang="en-US" altLang="en-US" sz="1650" dirty="0">
                <a:solidFill>
                  <a:schemeClr val="tx1"/>
                </a:solidFill>
              </a:rPr>
              <a:t>(</a:t>
            </a:r>
            <a:r>
              <a:rPr lang="en-US" altLang="en-US" sz="1650" dirty="0" err="1">
                <a:solidFill>
                  <a:schemeClr val="tx1"/>
                </a:solidFill>
              </a:rPr>
              <a:t>sebanyak</a:t>
            </a:r>
            <a:r>
              <a:rPr lang="en-US" altLang="en-US" sz="1650" dirty="0">
                <a:solidFill>
                  <a:schemeClr val="tx1"/>
                </a:solidFill>
              </a:rPr>
              <a:t>  40 data)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E10963-BB98-4437-9E58-561A27CEE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34" b="5140"/>
          <a:stretch/>
        </p:blipFill>
        <p:spPr>
          <a:xfrm>
            <a:off x="0" y="0"/>
            <a:ext cx="527009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4">
            <a:extLst>
              <a:ext uri="{FF2B5EF4-FFF2-40B4-BE49-F238E27FC236}">
                <a16:creationId xmlns:a16="http://schemas.microsoft.com/office/drawing/2014/main" id="{6E1872B2-C9C2-4CB9-82AE-0B4234B12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7197750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Validitas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berdasarkan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Korelasi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Spearman (Data Ordinal/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Bertingkat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)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a.	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Analyze, Correlate, Bivariate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b.	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Pindahkan ke kotak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dialog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el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  </a:t>
            </a:r>
          </a:p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     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Ramah,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Kelengkapan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Interaksi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Kejelasan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Penampilan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Waktu</a:t>
            </a:r>
            <a:endParaRPr lang="id-ID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c.	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Pilih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Spearman,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Two Tailed, Flag significant correlations, dan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OK</a:t>
            </a:r>
            <a:endParaRPr lang="id-ID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7DC5F2-F615-471D-A2F3-B85CD609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25" t="23117" r="33334" b="23906"/>
          <a:stretch/>
        </p:blipFill>
        <p:spPr>
          <a:xfrm>
            <a:off x="2802193" y="1627421"/>
            <a:ext cx="3539613" cy="315264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3A3572E0-FEFF-4663-B4F6-AA7FEE44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60735"/>
            <a:ext cx="616148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>
                <a:solidFill>
                  <a:schemeClr val="tx1"/>
                </a:solidFill>
              </a:rPr>
              <a:t>Diperoleh hasil korelasi Spearman sebagai berikut :</a:t>
            </a:r>
            <a:endParaRPr lang="id-ID" altLang="en-US" sz="165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D8A71-1FCE-486F-B2F2-33E4E5D20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01" t="26177" r="24624" b="5737"/>
          <a:stretch/>
        </p:blipFill>
        <p:spPr>
          <a:xfrm>
            <a:off x="206208" y="604007"/>
            <a:ext cx="8678006" cy="44608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4">
            <a:extLst>
              <a:ext uri="{FF2B5EF4-FFF2-40B4-BE49-F238E27FC236}">
                <a16:creationId xmlns:a16="http://schemas.microsoft.com/office/drawing/2014/main" id="{458D2884-8360-4C82-9F1C-FC0D3C30E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458391"/>
            <a:ext cx="6161485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00" dirty="0" err="1">
                <a:solidFill>
                  <a:schemeClr val="tx1"/>
                </a:solidFill>
              </a:rPr>
              <a:t>Berdasarkan</a:t>
            </a:r>
            <a:r>
              <a:rPr lang="en-US" altLang="en-US" sz="2100" dirty="0">
                <a:solidFill>
                  <a:schemeClr val="tx1"/>
                </a:solidFill>
              </a:rPr>
              <a:t> output </a:t>
            </a:r>
            <a:r>
              <a:rPr lang="en-US" altLang="en-US" sz="2100" dirty="0" err="1">
                <a:solidFill>
                  <a:schemeClr val="tx1"/>
                </a:solidFill>
              </a:rPr>
              <a:t>korelasi</a:t>
            </a:r>
            <a:r>
              <a:rPr lang="en-US" altLang="en-US" sz="2100" dirty="0">
                <a:solidFill>
                  <a:schemeClr val="tx1"/>
                </a:solidFill>
              </a:rPr>
              <a:t> Spearman , </a:t>
            </a:r>
            <a:r>
              <a:rPr lang="en-US" altLang="en-US" sz="2100" dirty="0" err="1">
                <a:solidFill>
                  <a:schemeClr val="tx1"/>
                </a:solidFill>
              </a:rPr>
              <a:t>untuk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taraf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nyata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 = 0,05,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nampak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semua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butir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kuesioner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yang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tidak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terkait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dengan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atribut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“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waktu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”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mempunyai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nilai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p_value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dibawah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0,05. </a:t>
            </a:r>
          </a:p>
          <a:p>
            <a:pPr algn="just"/>
            <a:endParaRPr lang="en-US" altLang="en-US" sz="2100" dirty="0">
              <a:solidFill>
                <a:schemeClr val="tx1"/>
              </a:solidFill>
              <a:sym typeface="Symbol" panose="05050102010706020507" pitchFamily="18" charset="2"/>
            </a:endParaRPr>
          </a:p>
          <a:p>
            <a:pPr algn="just"/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Dengan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demikian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dapat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disimpulkan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bahwa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semua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butir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pertanyaan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kecuali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pertanyaan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tentang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waktu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  <a:sym typeface="Symbol" panose="05050102010706020507" pitchFamily="18" charset="2"/>
              </a:rPr>
              <a:t>adalah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 valid pada </a:t>
            </a:r>
            <a:r>
              <a:rPr lang="en-US" altLang="en-US" sz="2100" dirty="0" err="1">
                <a:solidFill>
                  <a:schemeClr val="tx1"/>
                </a:solidFill>
              </a:rPr>
              <a:t>taraf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nyata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>
                <a:solidFill>
                  <a:schemeClr val="tx1"/>
                </a:solidFill>
                <a:sym typeface="Symbol" panose="05050102010706020507" pitchFamily="18" charset="2"/>
              </a:rPr>
              <a:t> = 0,05.</a:t>
            </a:r>
            <a:endParaRPr lang="id-ID" altLang="en-US" sz="21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96181" y="3031150"/>
            <a:ext cx="6127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LATIHAN DAN PENUGASAN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DIKERJAKAN UNTUK PENILAIAN SERTIFIKAT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tx1"/>
                </a:solidFill>
                <a:latin typeface="Oswald"/>
                <a:sym typeface="Oswald"/>
              </a:rPr>
              <a:t>a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3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3A3572E0-FEFF-4663-B4F6-AA7FEE44B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8" y="160735"/>
            <a:ext cx="7079763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 dirty="0" err="1">
                <a:solidFill>
                  <a:schemeClr val="tx1"/>
                </a:solidFill>
              </a:rPr>
              <a:t>Buktikan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hasil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korelasi</a:t>
            </a:r>
            <a:r>
              <a:rPr lang="en-US" altLang="en-US" sz="1650" dirty="0">
                <a:solidFill>
                  <a:schemeClr val="tx1"/>
                </a:solidFill>
              </a:rPr>
              <a:t> Spearman </a:t>
            </a:r>
            <a:r>
              <a:rPr lang="en-US" altLang="en-US" sz="1650" dirty="0" err="1">
                <a:solidFill>
                  <a:schemeClr val="tx1"/>
                </a:solidFill>
              </a:rPr>
              <a:t>tanpa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atribut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waktu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adalah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sebagai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berikut</a:t>
            </a:r>
            <a:r>
              <a:rPr lang="en-US" altLang="en-US" sz="165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altLang="en-US" sz="1650" dirty="0" err="1">
                <a:solidFill>
                  <a:schemeClr val="tx1"/>
                </a:solidFill>
              </a:rPr>
              <a:t>Apa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kesimpulannya</a:t>
            </a:r>
            <a:r>
              <a:rPr lang="en-US" altLang="en-US" sz="1650" dirty="0">
                <a:solidFill>
                  <a:schemeClr val="tx1"/>
                </a:solidFill>
              </a:rPr>
              <a:t>? </a:t>
            </a:r>
            <a:endParaRPr lang="id-ID" altLang="en-US" sz="165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4F4E75-F863-4BB2-98BB-2EFD6F12EA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84" t="35740" r="29570" b="4589"/>
          <a:stretch/>
        </p:blipFill>
        <p:spPr>
          <a:xfrm>
            <a:off x="1174685" y="760899"/>
            <a:ext cx="6966425" cy="43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2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Box 4">
            <a:extLst>
              <a:ext uri="{FF2B5EF4-FFF2-40B4-BE49-F238E27FC236}">
                <a16:creationId xmlns:a16="http://schemas.microsoft.com/office/drawing/2014/main" id="{D52CEB41-D425-46F6-8939-931456B5C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id-ID" altLang="en-US" sz="1650">
                <a:solidFill>
                  <a:schemeClr val="tx1"/>
                </a:solidFill>
              </a:rPr>
              <a:t>Buat variabel baru dengan nama : Total</a:t>
            </a:r>
          </a:p>
          <a:p>
            <a:pPr algn="just"/>
            <a:r>
              <a:rPr lang="id-ID" altLang="en-US" sz="1650">
                <a:solidFill>
                  <a:schemeClr val="tx1"/>
                </a:solidFill>
              </a:rPr>
              <a:t>Klik : Transform, Compute Variable</a:t>
            </a:r>
            <a:endParaRPr lang="en-US" altLang="en-US" sz="1650">
              <a:solidFill>
                <a:schemeClr val="tx1"/>
              </a:solidFill>
            </a:endParaRPr>
          </a:p>
        </p:txBody>
      </p:sp>
      <p:sp>
        <p:nvSpPr>
          <p:cNvPr id="12292" name="TextBox 4">
            <a:extLst>
              <a:ext uri="{FF2B5EF4-FFF2-40B4-BE49-F238E27FC236}">
                <a16:creationId xmlns:a16="http://schemas.microsoft.com/office/drawing/2014/main" id="{5814C8FE-D355-4A7B-9C7B-2929D6520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3706761"/>
            <a:ext cx="6161485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id-ID" altLang="en-US" sz="1650" dirty="0">
                <a:solidFill>
                  <a:schemeClr val="tx1"/>
                </a:solidFill>
              </a:rPr>
              <a:t>Klik : OK</a:t>
            </a:r>
          </a:p>
          <a:p>
            <a:pPr algn="just"/>
            <a:endParaRPr lang="id-ID" altLang="en-US" sz="1650" dirty="0">
              <a:solidFill>
                <a:schemeClr val="tx1"/>
              </a:solidFill>
            </a:endParaRPr>
          </a:p>
          <a:p>
            <a:pPr algn="just"/>
            <a:r>
              <a:rPr lang="id-ID" altLang="en-US" sz="1650" dirty="0">
                <a:solidFill>
                  <a:schemeClr val="tx1"/>
                </a:solidFill>
              </a:rPr>
              <a:t>Diperoleh hasil sebagai berikut :</a:t>
            </a:r>
            <a:endParaRPr lang="en-US" altLang="en-US" sz="165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5D2C93-6262-48E3-BE90-396505C2E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9" t="13354" r="23549" b="13354"/>
          <a:stretch/>
        </p:blipFill>
        <p:spPr>
          <a:xfrm>
            <a:off x="1518046" y="865674"/>
            <a:ext cx="3647529" cy="28410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1FED58-8915-42A7-A11F-BA550F5EC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CC1D1-4D1B-49C1-9B50-5835F328C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3251"/>
          <a:stretch/>
        </p:blipFill>
        <p:spPr>
          <a:xfrm>
            <a:off x="0" y="11032"/>
            <a:ext cx="4572000" cy="5132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B9019-CE45-43E4-82CA-F91106661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537" y="1247753"/>
            <a:ext cx="3414952" cy="60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 dirty="0">
                <a:solidFill>
                  <a:schemeClr val="tx1"/>
                </a:solidFill>
              </a:rPr>
              <a:t>	Data </a:t>
            </a:r>
            <a:r>
              <a:rPr lang="en-US" altLang="en-US" sz="1650" dirty="0" err="1">
                <a:solidFill>
                  <a:schemeClr val="tx1"/>
                </a:solidFill>
              </a:rPr>
              <a:t>dengan</a:t>
            </a:r>
            <a:r>
              <a:rPr lang="en-US" altLang="en-US" sz="1650" dirty="0">
                <a:solidFill>
                  <a:schemeClr val="tx1"/>
                </a:solidFill>
              </a:rPr>
              <a:t> Total </a:t>
            </a:r>
            <a:r>
              <a:rPr lang="en-US" altLang="en-US" sz="1650" dirty="0" err="1">
                <a:solidFill>
                  <a:schemeClr val="tx1"/>
                </a:solidFill>
              </a:rPr>
              <a:t>Penilaian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tiap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Responden</a:t>
            </a:r>
            <a:endParaRPr lang="en-US" altLang="en-US" sz="16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08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C8ACF-D106-44FD-AB8C-0C0347A96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28804284-0358-41E2-B8A9-38690A93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8" y="160735"/>
            <a:ext cx="7079763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 dirty="0">
                <a:solidFill>
                  <a:schemeClr val="tx1"/>
                </a:solidFill>
              </a:rPr>
              <a:t>	</a:t>
            </a:r>
            <a:r>
              <a:rPr lang="en-US" altLang="en-US" sz="1650" dirty="0" err="1">
                <a:solidFill>
                  <a:schemeClr val="tx1"/>
                </a:solidFill>
              </a:rPr>
              <a:t>Buktikan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hasil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korelasi</a:t>
            </a:r>
            <a:r>
              <a:rPr lang="en-US" altLang="en-US" sz="1650" dirty="0">
                <a:solidFill>
                  <a:schemeClr val="tx1"/>
                </a:solidFill>
              </a:rPr>
              <a:t> Spearman </a:t>
            </a:r>
            <a:r>
              <a:rPr lang="en-US" altLang="en-US" sz="1650" dirty="0" err="1">
                <a:solidFill>
                  <a:schemeClr val="tx1"/>
                </a:solidFill>
              </a:rPr>
              <a:t>dengan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atribut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waktu</a:t>
            </a:r>
            <a:r>
              <a:rPr lang="en-US" altLang="en-US" sz="1650" dirty="0">
                <a:solidFill>
                  <a:schemeClr val="tx1"/>
                </a:solidFill>
              </a:rPr>
              <a:t> dan total </a:t>
            </a:r>
            <a:r>
              <a:rPr lang="en-US" altLang="en-US" sz="1650" dirty="0" err="1">
                <a:solidFill>
                  <a:schemeClr val="tx1"/>
                </a:solidFill>
              </a:rPr>
              <a:t>adalah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sebagai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berikut</a:t>
            </a:r>
            <a:r>
              <a:rPr lang="en-US" altLang="en-US" sz="1650" dirty="0">
                <a:solidFill>
                  <a:schemeClr val="tx1"/>
                </a:solidFill>
              </a:rPr>
              <a:t>: </a:t>
            </a:r>
          </a:p>
          <a:p>
            <a:pPr algn="just"/>
            <a:r>
              <a:rPr lang="en-US" altLang="en-US" sz="1650" dirty="0">
                <a:solidFill>
                  <a:schemeClr val="tx1"/>
                </a:solidFill>
              </a:rPr>
              <a:t>	</a:t>
            </a:r>
            <a:r>
              <a:rPr lang="en-US" altLang="en-US" sz="1650" dirty="0" err="1">
                <a:solidFill>
                  <a:schemeClr val="tx1"/>
                </a:solidFill>
              </a:rPr>
              <a:t>Apa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kesimpulannya</a:t>
            </a:r>
            <a:r>
              <a:rPr lang="en-US" altLang="en-US" sz="1650" dirty="0">
                <a:solidFill>
                  <a:schemeClr val="tx1"/>
                </a:solidFill>
              </a:rPr>
              <a:t>? </a:t>
            </a:r>
            <a:endParaRPr lang="id-ID" altLang="en-US" sz="165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8C0D8-6195-45D7-8D8C-D97376355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44" t="12598" r="20000" b="9180"/>
          <a:stretch/>
        </p:blipFill>
        <p:spPr>
          <a:xfrm>
            <a:off x="1111045" y="1014815"/>
            <a:ext cx="7079763" cy="41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694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PENGUJIAN RELIABILITAS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DAN PRAKTIKUM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4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0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5"/>
          <p:cNvSpPr txBox="1">
            <a:spLocks noGrp="1"/>
          </p:cNvSpPr>
          <p:nvPr>
            <p:ph type="ctrTitle" idx="4294967295"/>
          </p:nvPr>
        </p:nvSpPr>
        <p:spPr>
          <a:xfrm>
            <a:off x="138456" y="0"/>
            <a:ext cx="8967019" cy="13761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tx1"/>
                </a:solidFill>
              </a:rPr>
              <a:t>APA YANG DIPEROLEH DI SESI INI?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480" name="Google Shape;480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9947C41-5DD8-41E6-8C4E-470369D7BC1B}"/>
              </a:ext>
            </a:extLst>
          </p:cNvPr>
          <p:cNvSpPr/>
          <p:nvPr/>
        </p:nvSpPr>
        <p:spPr>
          <a:xfrm>
            <a:off x="334297" y="1455174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D5B6F7-6AEF-470C-9FB4-13927EBA3AD2}"/>
              </a:ext>
            </a:extLst>
          </p:cNvPr>
          <p:cNvSpPr/>
          <p:nvPr/>
        </p:nvSpPr>
        <p:spPr>
          <a:xfrm>
            <a:off x="884903" y="1455174"/>
            <a:ext cx="2536723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Pengantar</a:t>
            </a:r>
            <a:r>
              <a:rPr lang="en-US" dirty="0"/>
              <a:t> </a:t>
            </a:r>
            <a:r>
              <a:rPr lang="en-US" dirty="0" err="1"/>
              <a:t>Kuesioner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6623D9-AB1D-425F-A0B2-B03D737B0430}"/>
              </a:ext>
            </a:extLst>
          </p:cNvPr>
          <p:cNvSpPr/>
          <p:nvPr/>
        </p:nvSpPr>
        <p:spPr>
          <a:xfrm>
            <a:off x="334297" y="2138516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E1172A-4A20-44C4-8814-847927E38611}"/>
              </a:ext>
            </a:extLst>
          </p:cNvPr>
          <p:cNvSpPr/>
          <p:nvPr/>
        </p:nvSpPr>
        <p:spPr>
          <a:xfrm>
            <a:off x="884904" y="2104461"/>
            <a:ext cx="2536722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Proses Sampling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Pengantar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5756D3-AA5F-464D-B03F-8C80AAFDDB65}"/>
              </a:ext>
            </a:extLst>
          </p:cNvPr>
          <p:cNvSpPr/>
          <p:nvPr/>
        </p:nvSpPr>
        <p:spPr>
          <a:xfrm>
            <a:off x="334297" y="2787803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4EF45B-EB64-47D3-A748-D4BEEEB5B99B}"/>
              </a:ext>
            </a:extLst>
          </p:cNvPr>
          <p:cNvSpPr/>
          <p:nvPr/>
        </p:nvSpPr>
        <p:spPr>
          <a:xfrm>
            <a:off x="884904" y="2787803"/>
            <a:ext cx="2536722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Validitas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18D7D2-FA0B-4D5C-9438-99B3CEAE2995}"/>
              </a:ext>
            </a:extLst>
          </p:cNvPr>
          <p:cNvSpPr/>
          <p:nvPr/>
        </p:nvSpPr>
        <p:spPr>
          <a:xfrm>
            <a:off x="344129" y="3471145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800DDA1-51AC-4BAB-A461-5E85969C9BF7}"/>
              </a:ext>
            </a:extLst>
          </p:cNvPr>
          <p:cNvSpPr/>
          <p:nvPr/>
        </p:nvSpPr>
        <p:spPr>
          <a:xfrm>
            <a:off x="894735" y="3471145"/>
            <a:ext cx="2536722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Pengujian</a:t>
            </a:r>
            <a:r>
              <a:rPr lang="en-US" dirty="0"/>
              <a:t> </a:t>
            </a:r>
            <a:r>
              <a:rPr lang="en-US" dirty="0" err="1"/>
              <a:t>Reliabilitas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53DD3B-9F6C-4A9A-96CC-677F606D1223}"/>
              </a:ext>
            </a:extLst>
          </p:cNvPr>
          <p:cNvSpPr/>
          <p:nvPr/>
        </p:nvSpPr>
        <p:spPr>
          <a:xfrm>
            <a:off x="4346662" y="1455174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C51D57-FC9D-4AD1-AEC9-95412AD86D62}"/>
              </a:ext>
            </a:extLst>
          </p:cNvPr>
          <p:cNvSpPr/>
          <p:nvPr/>
        </p:nvSpPr>
        <p:spPr>
          <a:xfrm>
            <a:off x="4897268" y="1455174"/>
            <a:ext cx="2536723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Pengantar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6BEDC5-33A3-44ED-8608-20B5D45A1B09}"/>
              </a:ext>
            </a:extLst>
          </p:cNvPr>
          <p:cNvSpPr/>
          <p:nvPr/>
        </p:nvSpPr>
        <p:spPr>
          <a:xfrm>
            <a:off x="4346662" y="2104461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9F5E00-C345-4BB2-B080-7619969AFDF5}"/>
              </a:ext>
            </a:extLst>
          </p:cNvPr>
          <p:cNvSpPr/>
          <p:nvPr/>
        </p:nvSpPr>
        <p:spPr>
          <a:xfrm>
            <a:off x="4889043" y="2104461"/>
            <a:ext cx="2536723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Regresi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Pengantar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E68DF57-F51A-46E5-99D4-4F9A88D7A05C}"/>
              </a:ext>
            </a:extLst>
          </p:cNvPr>
          <p:cNvSpPr/>
          <p:nvPr/>
        </p:nvSpPr>
        <p:spPr>
          <a:xfrm>
            <a:off x="4346662" y="2753748"/>
            <a:ext cx="550606" cy="51127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C3C31-0D9F-4268-969A-4AA2F4925746}"/>
              </a:ext>
            </a:extLst>
          </p:cNvPr>
          <p:cNvSpPr/>
          <p:nvPr/>
        </p:nvSpPr>
        <p:spPr>
          <a:xfrm>
            <a:off x="4897268" y="2753748"/>
            <a:ext cx="2536723" cy="511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Latihan</a:t>
            </a:r>
            <a:r>
              <a:rPr lang="en-US" dirty="0"/>
              <a:t> dan </a:t>
            </a:r>
            <a:r>
              <a:rPr lang="en-US" dirty="0" err="1"/>
              <a:t>Penugasan</a:t>
            </a:r>
            <a:endParaRPr lang="en-US" dirty="0"/>
          </a:p>
        </p:txBody>
      </p:sp>
      <p:pic>
        <p:nvPicPr>
          <p:cNvPr id="22" name="Picture 2" descr="Related image">
            <a:extLst>
              <a:ext uri="{FF2B5EF4-FFF2-40B4-BE49-F238E27FC236}">
                <a16:creationId xmlns:a16="http://schemas.microsoft.com/office/drawing/2014/main" id="{9340DF2F-863C-48D3-83B6-1890EC5ED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70" y="1376159"/>
            <a:ext cx="3231714" cy="357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4305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0E6270-8817-4FD0-A8F6-F9912A18BE2F}"/>
              </a:ext>
            </a:extLst>
          </p:cNvPr>
          <p:cNvSpPr txBox="1"/>
          <p:nvPr/>
        </p:nvSpPr>
        <p:spPr>
          <a:xfrm>
            <a:off x="1518048" y="107157"/>
            <a:ext cx="610790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Font typeface="Times New Roman" pitchFamily="16" charset="0"/>
              <a:buNone/>
              <a:defRPr/>
            </a:pPr>
            <a:r>
              <a:rPr lang="id-ID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2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. </a:t>
            </a:r>
            <a:r>
              <a:rPr lang="id-ID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Reliabili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tas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atau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Keandalan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</a:p>
        </p:txBody>
      </p:sp>
      <p:sp>
        <p:nvSpPr>
          <p:cNvPr id="14339" name="TextBox 4">
            <a:extLst>
              <a:ext uri="{FF2B5EF4-FFF2-40B4-BE49-F238E27FC236}">
                <a16:creationId xmlns:a16="http://schemas.microsoft.com/office/drawing/2014/main" id="{E6A62870-A242-451B-AE6E-329E4972F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8361" y="880260"/>
            <a:ext cx="7315200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2100" dirty="0">
                <a:solidFill>
                  <a:schemeClr val="tx1"/>
                </a:solidFill>
              </a:rPr>
              <a:t>Hasil </a:t>
            </a:r>
            <a:r>
              <a:rPr lang="en-US" altLang="en-US" sz="2100" dirty="0" err="1">
                <a:solidFill>
                  <a:schemeClr val="tx1"/>
                </a:solidFill>
              </a:rPr>
              <a:t>pengukuran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terhadap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suatu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obyek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dikatakan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reliabel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bila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dalam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beberapa</a:t>
            </a:r>
            <a:r>
              <a:rPr lang="en-US" altLang="en-US" sz="2100" dirty="0">
                <a:solidFill>
                  <a:schemeClr val="tx1"/>
                </a:solidFill>
              </a:rPr>
              <a:t> kali </a:t>
            </a:r>
            <a:r>
              <a:rPr lang="en-US" altLang="en-US" sz="2100" dirty="0" err="1">
                <a:solidFill>
                  <a:schemeClr val="tx1"/>
                </a:solidFill>
              </a:rPr>
              <a:t>pengukuran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terhadap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obyek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tersebut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diperoleh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hasil</a:t>
            </a:r>
            <a:r>
              <a:rPr lang="en-US" altLang="en-US" sz="2100" dirty="0">
                <a:solidFill>
                  <a:schemeClr val="tx1"/>
                </a:solidFill>
              </a:rPr>
              <a:t> yang </a:t>
            </a:r>
            <a:r>
              <a:rPr lang="en-US" altLang="en-US" sz="2100" dirty="0" err="1">
                <a:solidFill>
                  <a:schemeClr val="tx1"/>
                </a:solidFill>
              </a:rPr>
              <a:t>relatif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sama</a:t>
            </a:r>
            <a:r>
              <a:rPr lang="id-ID" altLang="en-US" sz="21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100" dirty="0" err="1">
                <a:solidFill>
                  <a:schemeClr val="tx1"/>
                </a:solidFill>
              </a:rPr>
              <a:t>Bila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standar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deviasi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hasil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pengukuran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relatif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kecil</a:t>
            </a:r>
            <a:r>
              <a:rPr lang="en-US" altLang="en-US" sz="2100" dirty="0">
                <a:solidFill>
                  <a:schemeClr val="tx1"/>
                </a:solidFill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</a:rPr>
              <a:t>maka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alat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ukur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tersebut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dikatakan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reliabel</a:t>
            </a:r>
            <a:r>
              <a:rPr lang="en-US" altLang="en-US" sz="2100" dirty="0">
                <a:solidFill>
                  <a:schemeClr val="tx1"/>
                </a:solidFill>
              </a:rPr>
              <a:t>. </a:t>
            </a:r>
            <a:r>
              <a:rPr lang="en-US" altLang="en-US" sz="2100" dirty="0" err="1">
                <a:solidFill>
                  <a:schemeClr val="tx1"/>
                </a:solidFill>
              </a:rPr>
              <a:t>Sebaliknya</a:t>
            </a:r>
            <a:r>
              <a:rPr lang="en-US" altLang="en-US" sz="2100" dirty="0">
                <a:solidFill>
                  <a:schemeClr val="tx1"/>
                </a:solidFill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</a:rPr>
              <a:t>bila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standar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deviasi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hasil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pengukuran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relatif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besar</a:t>
            </a:r>
            <a:r>
              <a:rPr lang="en-US" altLang="en-US" sz="2100" dirty="0">
                <a:solidFill>
                  <a:schemeClr val="tx1"/>
                </a:solidFill>
              </a:rPr>
              <a:t>, </a:t>
            </a:r>
            <a:r>
              <a:rPr lang="en-US" altLang="en-US" sz="2100" dirty="0" err="1">
                <a:solidFill>
                  <a:schemeClr val="tx1"/>
                </a:solidFill>
              </a:rPr>
              <a:t>maka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alat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ukur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tersebut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dikatakan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tidak</a:t>
            </a:r>
            <a:r>
              <a:rPr lang="en-US" altLang="en-US" sz="2100" i="1" dirty="0">
                <a:solidFill>
                  <a:schemeClr val="tx1"/>
                </a:solidFill>
              </a:rPr>
              <a:t> </a:t>
            </a:r>
            <a:r>
              <a:rPr lang="en-US" altLang="en-US" sz="2100" i="1" dirty="0" err="1">
                <a:solidFill>
                  <a:schemeClr val="tx1"/>
                </a:solidFill>
              </a:rPr>
              <a:t>reliabel</a:t>
            </a:r>
            <a:r>
              <a:rPr lang="en-US" altLang="en-US" sz="2100" dirty="0">
                <a:solidFill>
                  <a:schemeClr val="tx1"/>
                </a:solidFill>
              </a:rPr>
              <a:t>.</a:t>
            </a:r>
            <a:endParaRPr lang="id-ID" altLang="en-US" sz="2100" dirty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id-ID" altLang="en-US" sz="2100" dirty="0">
                <a:solidFill>
                  <a:schemeClr val="tx1"/>
                </a:solidFill>
              </a:rPr>
              <a:t>Salah satu cara mengukur Reliabilitas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dari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butir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kuesioner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adalah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dengan</a:t>
            </a:r>
            <a:r>
              <a:rPr lang="id-ID" altLang="en-US" sz="2100" dirty="0">
                <a:solidFill>
                  <a:schemeClr val="tx1"/>
                </a:solidFill>
              </a:rPr>
              <a:t> menggunakan nilai Cronbach’s </a:t>
            </a:r>
            <a:r>
              <a:rPr lang="en-US" altLang="en-US" sz="2100" dirty="0">
                <a:solidFill>
                  <a:schemeClr val="tx1"/>
                </a:solidFill>
              </a:rPr>
              <a:t>A</a:t>
            </a:r>
            <a:r>
              <a:rPr lang="id-ID" altLang="en-US" sz="2100" dirty="0">
                <a:solidFill>
                  <a:schemeClr val="tx1"/>
                </a:solidFill>
              </a:rPr>
              <a:t>lfa.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4">
            <a:extLst>
              <a:ext uri="{FF2B5EF4-FFF2-40B4-BE49-F238E27FC236}">
                <a16:creationId xmlns:a16="http://schemas.microsoft.com/office/drawing/2014/main" id="{C88BAE3E-044D-44E3-AE52-97AAD3D86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14313"/>
            <a:ext cx="61614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00" dirty="0" err="1">
                <a:solidFill>
                  <a:schemeClr val="tx1"/>
                </a:solidFill>
              </a:rPr>
              <a:t>Menggunakan</a:t>
            </a:r>
            <a:r>
              <a:rPr lang="en-US" altLang="en-US" sz="2100" dirty="0">
                <a:solidFill>
                  <a:schemeClr val="tx1"/>
                </a:solidFill>
              </a:rPr>
              <a:t> data “</a:t>
            </a:r>
            <a:r>
              <a:rPr lang="en-US" altLang="en-US" sz="2400" dirty="0">
                <a:solidFill>
                  <a:schemeClr val="tx1"/>
                </a:solidFill>
              </a:rPr>
              <a:t>Contoh2-Pelatihan.sav</a:t>
            </a:r>
            <a:r>
              <a:rPr lang="en-US" altLang="en-US" sz="2100" dirty="0">
                <a:solidFill>
                  <a:schemeClr val="tx1"/>
                </a:solidFill>
              </a:rPr>
              <a:t>” </a:t>
            </a:r>
            <a:r>
              <a:rPr lang="en-US" altLang="en-US" sz="2100" dirty="0" err="1">
                <a:solidFill>
                  <a:schemeClr val="tx1"/>
                </a:solidFill>
              </a:rPr>
              <a:t>akan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diperiksa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Reliabilitas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Kuesioner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berdasarkan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  <a:r>
              <a:rPr lang="en-US" altLang="en-US" sz="2100" dirty="0" err="1">
                <a:solidFill>
                  <a:schemeClr val="tx1"/>
                </a:solidFill>
              </a:rPr>
              <a:t>nilai</a:t>
            </a:r>
            <a:r>
              <a:rPr lang="en-US" altLang="en-US" sz="2100" dirty="0">
                <a:solidFill>
                  <a:schemeClr val="tx1"/>
                </a:solidFill>
              </a:rPr>
              <a:t> Cronbach’s Alfa.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548D03D5-2CD5-453C-AADD-3F51DBE1E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15" y="1300648"/>
            <a:ext cx="616148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Langkah-langkah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SPSS : 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a.	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Analyze,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Scale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Reliability Analysis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b.	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Pindahkan ke kotak 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dialog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Variable:  </a:t>
            </a:r>
          </a:p>
          <a:p>
            <a:pPr marL="169069" indent="-169069" algn="just">
              <a:tabLst>
                <a:tab pos="169069" algn="l"/>
              </a:tabLst>
              <a:defRPr/>
            </a:pP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  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Ramah,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Kelengkapan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Interaksi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Kejelasan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Penampilan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Waktu</a:t>
            </a:r>
            <a:endParaRPr lang="id-ID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8854" indent="-348854" algn="just">
              <a:buFont typeface="Times New Roman" pitchFamily="16" charset="0"/>
              <a:buAutoNum type="alphaLcPeriod" startAt="3"/>
              <a:tabLst>
                <a:tab pos="3488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Model </a:t>
            </a:r>
            <a:r>
              <a:rPr lang="id-ID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 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pilih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“Alpha”</a:t>
            </a:r>
          </a:p>
          <a:p>
            <a:pPr marL="348854" indent="-348854" algn="just">
              <a:buFont typeface="Times New Roman" pitchFamily="16" charset="0"/>
              <a:buAutoNum type="alphaLcPeriod" startAt="3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  Ok</a:t>
            </a:r>
            <a:endParaRPr lang="id-ID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407A5-6C0C-4791-92CC-83B6D1229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16" t="29046" r="29999" b="29643"/>
          <a:stretch/>
        </p:blipFill>
        <p:spPr>
          <a:xfrm>
            <a:off x="2998840" y="2408644"/>
            <a:ext cx="4227418" cy="273485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4">
            <a:extLst>
              <a:ext uri="{FF2B5EF4-FFF2-40B4-BE49-F238E27FC236}">
                <a16:creationId xmlns:a16="http://schemas.microsoft.com/office/drawing/2014/main" id="{F62FB4D3-DBE2-439A-8AF5-E5E03312D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>
                <a:solidFill>
                  <a:schemeClr val="tx1"/>
                </a:solidFill>
              </a:rPr>
              <a:t>Diperoleh hasil sebagai berikut :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B3AEF522-6B57-44BC-9A7D-295A0ED0A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68359" r="69254" b="19920"/>
          <a:stretch>
            <a:fillRect/>
          </a:stretch>
        </p:blipFill>
        <p:spPr bwMode="auto">
          <a:xfrm>
            <a:off x="2616533" y="660119"/>
            <a:ext cx="2344341" cy="1125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TextBox 4">
            <a:extLst>
              <a:ext uri="{FF2B5EF4-FFF2-40B4-BE49-F238E27FC236}">
                <a16:creationId xmlns:a16="http://schemas.microsoft.com/office/drawing/2014/main" id="{5383BCE7-DE74-4FFF-A7B2-5CDE5DB65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9669" y="1764985"/>
            <a:ext cx="616148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5425" indent="-225425"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25425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1650" dirty="0" err="1">
                <a:solidFill>
                  <a:schemeClr val="tx1"/>
                </a:solidFill>
              </a:rPr>
              <a:t>Kategori</a:t>
            </a:r>
            <a:r>
              <a:rPr lang="en-US" altLang="en-US" sz="1650" dirty="0">
                <a:solidFill>
                  <a:schemeClr val="tx1"/>
                </a:solidFill>
              </a:rPr>
              <a:t> </a:t>
            </a:r>
            <a:r>
              <a:rPr lang="en-US" altLang="en-US" sz="1650" dirty="0" err="1">
                <a:solidFill>
                  <a:schemeClr val="tx1"/>
                </a:solidFill>
              </a:rPr>
              <a:t>nilai</a:t>
            </a:r>
            <a:r>
              <a:rPr lang="en-US" altLang="en-US" sz="1650" dirty="0">
                <a:solidFill>
                  <a:schemeClr val="tx1"/>
                </a:solidFill>
              </a:rPr>
              <a:t> Cronbach’s Alfa : 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220950D-049D-4336-941D-4111246A44C4}"/>
              </a:ext>
            </a:extLst>
          </p:cNvPr>
          <p:cNvGraphicFramePr>
            <a:graphicFrameLocks noGrp="1"/>
          </p:cNvGraphicFramePr>
          <p:nvPr/>
        </p:nvGraphicFramePr>
        <p:xfrm>
          <a:off x="2321719" y="2437210"/>
          <a:ext cx="4572000" cy="23316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Nilai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>
                          <a:sym typeface="Symbol"/>
                        </a:rPr>
                        <a:t>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Kategori</a:t>
                      </a:r>
                      <a:r>
                        <a:rPr lang="en-US" sz="2100" baseline="0" dirty="0"/>
                        <a:t> </a:t>
                      </a:r>
                      <a:r>
                        <a:rPr lang="en-US" sz="2100" baseline="0" dirty="0" err="1"/>
                        <a:t>Reliabilitas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0,8 – 1,0</a:t>
                      </a:r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Sangat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Tinggi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0,6 – 0,8</a:t>
                      </a:r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Tinggi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0,4 – 0,6</a:t>
                      </a:r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Cukup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0,2 – 0,4</a:t>
                      </a:r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Rendah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07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/>
                        <a:t>0,0 – 0,2</a:t>
                      </a:r>
                    </a:p>
                  </a:txBody>
                  <a:tcPr marL="68580" marR="68580" marT="34283" marB="3428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Sangat</a:t>
                      </a:r>
                      <a:r>
                        <a:rPr lang="en-US" sz="2100" dirty="0"/>
                        <a:t> </a:t>
                      </a:r>
                      <a:r>
                        <a:rPr lang="en-US" sz="2100" dirty="0" err="1"/>
                        <a:t>Rendah</a:t>
                      </a:r>
                      <a:endParaRPr lang="en-US" sz="2100" dirty="0"/>
                    </a:p>
                  </a:txBody>
                  <a:tcPr marL="68580" marR="68580" marT="34283" marB="3428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4">
            <a:extLst>
              <a:ext uri="{FF2B5EF4-FFF2-40B4-BE49-F238E27FC236}">
                <a16:creationId xmlns:a16="http://schemas.microsoft.com/office/drawing/2014/main" id="{63C31769-08BF-4FA1-8ACD-B7FEBEFBE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191" y="141338"/>
            <a:ext cx="879003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400" dirty="0" err="1">
                <a:solidFill>
                  <a:schemeClr val="tx1"/>
                </a:solidFill>
              </a:rPr>
              <a:t>Berdasarkan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kategori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Cronbach’s Alpha dan  output SPSS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Cronbach’s Alpha </a:t>
            </a:r>
            <a:r>
              <a:rPr lang="en-US" altLang="en-US" sz="2400" dirty="0" err="1">
                <a:solidFill>
                  <a:schemeClr val="tx1"/>
                </a:solidFill>
              </a:rPr>
              <a:t>sebesar</a:t>
            </a:r>
            <a:r>
              <a:rPr lang="en-US" altLang="en-US" sz="2400" dirty="0">
                <a:solidFill>
                  <a:schemeClr val="tx1"/>
                </a:solidFill>
              </a:rPr>
              <a:t> 0,872, </a:t>
            </a:r>
            <a:r>
              <a:rPr lang="en-US" altLang="en-US" sz="2400" dirty="0" err="1">
                <a:solidFill>
                  <a:schemeClr val="tx1"/>
                </a:solidFill>
              </a:rPr>
              <a:t>maka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reliabilitas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kuesioner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dibuat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termasuk</a:t>
            </a:r>
            <a:r>
              <a:rPr lang="en-US" altLang="en-US" sz="2400" dirty="0">
                <a:solidFill>
                  <a:schemeClr val="tx1"/>
                </a:solidFill>
              </a:rPr>
              <a:t> pada </a:t>
            </a:r>
            <a:r>
              <a:rPr lang="en-US" altLang="en-US" sz="2400" dirty="0" err="1">
                <a:solidFill>
                  <a:schemeClr val="tx1"/>
                </a:solidFill>
              </a:rPr>
              <a:t>kategori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Reliabilitas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Sangat</a:t>
            </a:r>
            <a:r>
              <a:rPr lang="en-US" altLang="en-US" sz="2400" dirty="0">
                <a:solidFill>
                  <a:schemeClr val="tx1"/>
                </a:solidFill>
              </a:rPr>
              <a:t> Tinggi.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75125-6613-478D-AD47-1D3A7250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5" t="11719" r="49487" b="14063"/>
          <a:stretch>
            <a:fillRect/>
          </a:stretch>
        </p:blipFill>
        <p:spPr bwMode="auto">
          <a:xfrm>
            <a:off x="2453057" y="1351934"/>
            <a:ext cx="5000758" cy="3791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96181" y="3031150"/>
            <a:ext cx="6127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LATIHAN DAN PENUGASAN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tx1"/>
                </a:solidFill>
                <a:latin typeface="Oswald"/>
                <a:sym typeface="Oswald"/>
              </a:rPr>
              <a:t>b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C0CED9-E73C-4905-8486-86857B000C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94E99-77D8-4E73-B70D-7DDD5B07EB1E}"/>
              </a:ext>
            </a:extLst>
          </p:cNvPr>
          <p:cNvSpPr/>
          <p:nvPr/>
        </p:nvSpPr>
        <p:spPr>
          <a:xfrm>
            <a:off x="1952182" y="416342"/>
            <a:ext cx="5524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data Contoh1-Bengkel.sav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36E788-D4B0-43C6-B8F9-4562CC4608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998" y="1396108"/>
            <a:ext cx="2649043" cy="2934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437F5B-588E-469A-840E-0077A5968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070064"/>
            <a:ext cx="3460351" cy="3586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387D51-A12A-43BC-A5E9-5CCAABA01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198" y="2015852"/>
            <a:ext cx="3332948" cy="210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11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ANALISIS FAKTOR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UMUM DAN PRAKTIKUM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5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268E7A-FDA7-4740-8B21-120F1639A41C}"/>
              </a:ext>
            </a:extLst>
          </p:cNvPr>
          <p:cNvSpPr txBox="1"/>
          <p:nvPr/>
        </p:nvSpPr>
        <p:spPr>
          <a:xfrm>
            <a:off x="1518048" y="107157"/>
            <a:ext cx="610790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PENDAHULUAN </a:t>
            </a:r>
          </a:p>
        </p:txBody>
      </p:sp>
      <p:sp>
        <p:nvSpPr>
          <p:cNvPr id="3075" name="TextBox 4">
            <a:extLst>
              <a:ext uri="{FF2B5EF4-FFF2-40B4-BE49-F238E27FC236}">
                <a16:creationId xmlns:a16="http://schemas.microsoft.com/office/drawing/2014/main" id="{76B9C597-E27B-4FF8-9A5D-DDCAE3FA9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45" y="986700"/>
            <a:ext cx="8750709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000" b="1" dirty="0" err="1">
                <a:solidFill>
                  <a:schemeClr val="tx1"/>
                </a:solidFill>
              </a:rPr>
              <a:t>Analisis</a:t>
            </a: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2000" b="1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>
                <a:solidFill>
                  <a:schemeClr val="tx1"/>
                </a:solidFill>
              </a:rPr>
              <a:t> </a:t>
            </a:r>
            <a:r>
              <a:rPr lang="en-US" altLang="en-US" sz="2000" dirty="0" err="1">
                <a:solidFill>
                  <a:schemeClr val="tx1"/>
                </a:solidFill>
              </a:rPr>
              <a:t>adalah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sebuah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teknik</a:t>
            </a:r>
            <a:r>
              <a:rPr lang="en-US" altLang="en-US" sz="2000" dirty="0">
                <a:solidFill>
                  <a:schemeClr val="tx1"/>
                </a:solidFill>
              </a:rPr>
              <a:t> yang </a:t>
            </a:r>
            <a:r>
              <a:rPr lang="en-US" altLang="en-US" sz="2000" dirty="0" err="1">
                <a:solidFill>
                  <a:schemeClr val="tx1"/>
                </a:solidFill>
              </a:rPr>
              <a:t>digunakan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untuk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mencari</a:t>
            </a:r>
            <a:r>
              <a:rPr lang="en-US" altLang="en-US" sz="2000" dirty="0">
                <a:solidFill>
                  <a:schemeClr val="tx1"/>
                </a:solidFill>
              </a:rPr>
              <a:t> </a:t>
            </a:r>
            <a:r>
              <a:rPr lang="en-US" altLang="en-US" sz="2000" b="1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 err="1">
                <a:solidFill>
                  <a:schemeClr val="tx1"/>
                </a:solidFill>
              </a:rPr>
              <a:t>-</a:t>
            </a:r>
            <a:r>
              <a:rPr lang="en-US" altLang="en-US" sz="2000" b="1" dirty="0" err="1">
                <a:solidFill>
                  <a:schemeClr val="tx1"/>
                </a:solidFill>
              </a:rPr>
              <a:t>faktor</a:t>
            </a:r>
            <a:r>
              <a:rPr lang="en-US" altLang="en-US" sz="2000" b="1" dirty="0">
                <a:solidFill>
                  <a:schemeClr val="tx1"/>
                </a:solidFill>
              </a:rPr>
              <a:t> </a:t>
            </a:r>
            <a:r>
              <a:rPr lang="en-US" altLang="en-US" sz="2000" dirty="0">
                <a:solidFill>
                  <a:schemeClr val="tx1"/>
                </a:solidFill>
              </a:rPr>
              <a:t>yang </a:t>
            </a:r>
            <a:r>
              <a:rPr lang="en-US" altLang="en-US" sz="2000" dirty="0" err="1">
                <a:solidFill>
                  <a:schemeClr val="tx1"/>
                </a:solidFill>
              </a:rPr>
              <a:t>mampu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menjelaskan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hubungan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atau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korelasi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antara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berbagai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indikator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independen</a:t>
            </a:r>
            <a:r>
              <a:rPr lang="en-US" altLang="en-US" sz="2000" dirty="0">
                <a:solidFill>
                  <a:schemeClr val="tx1"/>
                </a:solidFill>
              </a:rPr>
              <a:t> yang </a:t>
            </a:r>
            <a:r>
              <a:rPr lang="en-US" altLang="en-US" sz="2000" dirty="0" err="1">
                <a:solidFill>
                  <a:schemeClr val="tx1"/>
                </a:solidFill>
              </a:rPr>
              <a:t>diobservasi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en-US" sz="2000" dirty="0">
              <a:solidFill>
                <a:schemeClr val="tx1"/>
              </a:solidFill>
            </a:endParaRPr>
          </a:p>
          <a:p>
            <a:pPr algn="just"/>
            <a:r>
              <a:rPr lang="en-US" altLang="en-US" sz="2000" dirty="0">
                <a:solidFill>
                  <a:schemeClr val="tx1"/>
                </a:solidFill>
              </a:rPr>
              <a:t>Pada </a:t>
            </a:r>
            <a:r>
              <a:rPr lang="en-US" altLang="en-US" sz="2000" dirty="0" err="1">
                <a:solidFill>
                  <a:schemeClr val="tx1"/>
                </a:solidFill>
              </a:rPr>
              <a:t>prinsipnya</a:t>
            </a:r>
            <a:r>
              <a:rPr lang="en-US" altLang="en-US" sz="2000" dirty="0">
                <a:solidFill>
                  <a:schemeClr val="tx1"/>
                </a:solidFill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</a:rPr>
              <a:t>Analisis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merupakan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bagian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dari</a:t>
            </a:r>
            <a:r>
              <a:rPr lang="en-US" altLang="en-US" sz="2000" dirty="0">
                <a:solidFill>
                  <a:schemeClr val="tx1"/>
                </a:solidFill>
              </a:rPr>
              <a:t> Multivariate yang </a:t>
            </a:r>
            <a:r>
              <a:rPr lang="en-US" altLang="en-US" sz="2000" dirty="0" err="1">
                <a:solidFill>
                  <a:schemeClr val="tx1"/>
                </a:solidFill>
              </a:rPr>
              <a:t>berguna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untuk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mereduksi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variabel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en-US" sz="2000" dirty="0">
              <a:solidFill>
                <a:schemeClr val="tx1"/>
              </a:solidFill>
            </a:endParaRPr>
          </a:p>
          <a:p>
            <a:pPr algn="just"/>
            <a:r>
              <a:rPr lang="en-US" altLang="en-US" sz="2000" dirty="0">
                <a:solidFill>
                  <a:schemeClr val="tx1"/>
                </a:solidFill>
              </a:rPr>
              <a:t>Cara </a:t>
            </a:r>
            <a:r>
              <a:rPr lang="en-US" altLang="en-US" sz="2000" dirty="0" err="1">
                <a:solidFill>
                  <a:schemeClr val="tx1"/>
                </a:solidFill>
              </a:rPr>
              <a:t>kerjanya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adalah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mengumpulkan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variabel-variabel</a:t>
            </a:r>
            <a:r>
              <a:rPr lang="en-US" altLang="en-US" sz="2000" dirty="0">
                <a:solidFill>
                  <a:schemeClr val="tx1"/>
                </a:solidFill>
              </a:rPr>
              <a:t> yang </a:t>
            </a:r>
            <a:r>
              <a:rPr lang="en-US" altLang="en-US" sz="2000" dirty="0" err="1">
                <a:solidFill>
                  <a:schemeClr val="tx1"/>
                </a:solidFill>
              </a:rPr>
              <a:t>berkorelasi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ke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dalam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satu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atau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beberapa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>
                <a:solidFill>
                  <a:schemeClr val="tx1"/>
                </a:solidFill>
              </a:rPr>
              <a:t>, </a:t>
            </a:r>
            <a:r>
              <a:rPr lang="en-US" altLang="en-US" sz="2000" dirty="0" err="1">
                <a:solidFill>
                  <a:schemeClr val="tx1"/>
                </a:solidFill>
              </a:rPr>
              <a:t>dimana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antara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satu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dengan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faktor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lainnya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saling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bebas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atau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tidak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000" dirty="0" err="1">
                <a:solidFill>
                  <a:schemeClr val="tx1"/>
                </a:solidFill>
              </a:rPr>
              <a:t>berkorelasi</a:t>
            </a:r>
            <a:r>
              <a:rPr lang="en-US" altLang="en-US" sz="20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Box 4">
            <a:extLst>
              <a:ext uri="{FF2B5EF4-FFF2-40B4-BE49-F238E27FC236}">
                <a16:creationId xmlns:a16="http://schemas.microsoft.com/office/drawing/2014/main" id="{D24542C9-CA32-4DA9-88DB-79176BE0F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774" y="321469"/>
            <a:ext cx="8357419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250" dirty="0" err="1">
                <a:solidFill>
                  <a:schemeClr val="tx1"/>
                </a:solidFill>
              </a:rPr>
              <a:t>Sebagai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contoh</a:t>
            </a:r>
            <a:r>
              <a:rPr lang="en-US" altLang="en-US" sz="2250" dirty="0">
                <a:solidFill>
                  <a:schemeClr val="tx1"/>
                </a:solidFill>
              </a:rPr>
              <a:t>, </a:t>
            </a:r>
            <a:r>
              <a:rPr lang="en-US" altLang="en-US" sz="2250" dirty="0" err="1">
                <a:solidFill>
                  <a:schemeClr val="tx1"/>
                </a:solidFill>
              </a:rPr>
              <a:t>jika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ada</a:t>
            </a:r>
            <a:r>
              <a:rPr lang="en-US" altLang="en-US" sz="2250" dirty="0">
                <a:solidFill>
                  <a:schemeClr val="tx1"/>
                </a:solidFill>
              </a:rPr>
              <a:t> 10 </a:t>
            </a:r>
            <a:r>
              <a:rPr lang="en-US" altLang="en-US" sz="2250" dirty="0" err="1">
                <a:solidFill>
                  <a:schemeClr val="tx1"/>
                </a:solidFill>
              </a:rPr>
              <a:t>variabel</a:t>
            </a:r>
            <a:r>
              <a:rPr lang="en-US" altLang="en-US" sz="2250" dirty="0">
                <a:solidFill>
                  <a:schemeClr val="tx1"/>
                </a:solidFill>
              </a:rPr>
              <a:t> yang </a:t>
            </a:r>
            <a:r>
              <a:rPr lang="en-US" altLang="en-US" sz="2250" dirty="0" err="1">
                <a:solidFill>
                  <a:schemeClr val="tx1"/>
                </a:solidFill>
              </a:rPr>
              <a:t>saling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independen</a:t>
            </a:r>
            <a:r>
              <a:rPr lang="en-US" altLang="en-US" sz="2250" dirty="0">
                <a:solidFill>
                  <a:schemeClr val="tx1"/>
                </a:solidFill>
              </a:rPr>
              <a:t>, </a:t>
            </a:r>
            <a:r>
              <a:rPr lang="en-US" altLang="en-US" sz="2250" dirty="0" err="1">
                <a:solidFill>
                  <a:schemeClr val="tx1"/>
                </a:solidFill>
              </a:rPr>
              <a:t>dengan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analisis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faktor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mungkin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bisa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diringkas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hanya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menjadi</a:t>
            </a:r>
            <a:r>
              <a:rPr lang="en-US" altLang="en-US" sz="2250" dirty="0">
                <a:solidFill>
                  <a:schemeClr val="tx1"/>
                </a:solidFill>
              </a:rPr>
              <a:t> 3 </a:t>
            </a:r>
            <a:r>
              <a:rPr lang="en-US" altLang="en-US" sz="2250" dirty="0" err="1">
                <a:solidFill>
                  <a:schemeClr val="tx1"/>
                </a:solidFill>
              </a:rPr>
              <a:t>kumpulan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variabel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baru</a:t>
            </a:r>
            <a:r>
              <a:rPr lang="en-US" altLang="en-US" sz="2250" dirty="0">
                <a:solidFill>
                  <a:schemeClr val="tx1"/>
                </a:solidFill>
              </a:rPr>
              <a:t> .</a:t>
            </a:r>
          </a:p>
          <a:p>
            <a:pPr algn="just"/>
            <a:endParaRPr lang="en-US" altLang="en-US" sz="2250" dirty="0">
              <a:solidFill>
                <a:schemeClr val="tx1"/>
              </a:solidFill>
            </a:endParaRPr>
          </a:p>
          <a:p>
            <a:pPr algn="just"/>
            <a:r>
              <a:rPr lang="en-US" altLang="en-US" sz="2250" dirty="0">
                <a:solidFill>
                  <a:schemeClr val="tx1"/>
                </a:solidFill>
              </a:rPr>
              <a:t>Kumpulan </a:t>
            </a:r>
            <a:r>
              <a:rPr lang="en-US" altLang="en-US" sz="2250" dirty="0" err="1">
                <a:solidFill>
                  <a:schemeClr val="tx1"/>
                </a:solidFill>
              </a:rPr>
              <a:t>variabel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tadi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disebut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b="1" dirty="0" err="1">
                <a:solidFill>
                  <a:schemeClr val="tx1"/>
                </a:solidFill>
              </a:rPr>
              <a:t>faktor</a:t>
            </a:r>
            <a:r>
              <a:rPr lang="en-US" altLang="en-US" sz="2250" dirty="0">
                <a:solidFill>
                  <a:schemeClr val="tx1"/>
                </a:solidFill>
              </a:rPr>
              <a:t>, </a:t>
            </a:r>
            <a:r>
              <a:rPr lang="en-US" altLang="en-US" sz="2250" dirty="0" err="1">
                <a:solidFill>
                  <a:schemeClr val="tx1"/>
                </a:solidFill>
              </a:rPr>
              <a:t>dimana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faktor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tersebut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tetap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mencerminkan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variabel-variabel</a:t>
            </a:r>
            <a:r>
              <a:rPr lang="en-US" altLang="en-US" sz="2250" dirty="0">
                <a:solidFill>
                  <a:schemeClr val="tx1"/>
                </a:solidFill>
              </a:rPr>
              <a:t> </a:t>
            </a:r>
            <a:r>
              <a:rPr lang="en-US" altLang="en-US" sz="2250" dirty="0" err="1">
                <a:solidFill>
                  <a:schemeClr val="tx1"/>
                </a:solidFill>
              </a:rPr>
              <a:t>aslinya</a:t>
            </a:r>
            <a:r>
              <a:rPr lang="en-US" altLang="en-US" sz="225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F663BC4-E6C6-46A1-88B5-28EA094C2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148" y="2789579"/>
            <a:ext cx="5593725" cy="23539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199B8EA-CF5F-420C-B6F8-1628777F39E7}"/>
              </a:ext>
            </a:extLst>
          </p:cNvPr>
          <p:cNvSpPr txBox="1"/>
          <p:nvPr/>
        </p:nvSpPr>
        <p:spPr>
          <a:xfrm>
            <a:off x="82491" y="0"/>
            <a:ext cx="8215313" cy="42780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5425" indent="-225425" algn="just">
              <a:buFont typeface="Times New Roman" pitchFamily="16" charset="0"/>
              <a:buNone/>
              <a:tabLst>
                <a:tab pos="225425" algn="l"/>
              </a:tabLst>
              <a:defRPr/>
            </a:pPr>
            <a:r>
              <a:rPr lang="en-US" sz="1600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Contoh</a:t>
            </a:r>
            <a:r>
              <a:rPr lang="en-US" sz="1600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3 :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Sebuah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penelitian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melihat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persepsi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konsumen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tingkat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pada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gerai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olahan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sapi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kota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menjadi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sentra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peternakan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sapi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perah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 Indonesia.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enam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atribut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keramahan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		g.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kualitas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kecepatan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		h.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kepopuleran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branding,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kemudahan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bertanya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		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harga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kompetitif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kemudahan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membayar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non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tunai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	j.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ketersediaan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kapanpun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selalu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	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kemudahan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pengembalian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tak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layak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konsumsi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</a:p>
          <a:p>
            <a:pPr marL="514350" indent="-514350" algn="just">
              <a:buFont typeface="Times New Roman" pitchFamily="16" charset="0"/>
              <a:buAutoNum type="alphaLcPeriod"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kecepatan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pengiriman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produk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ketika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membeli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besar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514350" indent="-514350" algn="just">
              <a:buFont typeface="Times New Roman" pitchFamily="16" charset="0"/>
              <a:buNone/>
              <a:defRPr/>
            </a:pP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Pengukuran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menggunakan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Likert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Netral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57200" indent="-457200" algn="just">
              <a:buFont typeface="Times New Roman" pitchFamily="16" charset="0"/>
              <a:buAutoNum type="arabicPeriod"/>
              <a:tabLst>
                <a:tab pos="465138" algn="l"/>
              </a:tabLst>
              <a:defRPr/>
            </a:pP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3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PENGANTAR KUESIONER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SINGKAT DAN UMUM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85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4">
            <a:extLst>
              <a:ext uri="{FF2B5EF4-FFF2-40B4-BE49-F238E27FC236}">
                <a16:creationId xmlns:a16="http://schemas.microsoft.com/office/drawing/2014/main" id="{2EEAB6F2-5019-4A66-A052-99C76E397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947" y="286364"/>
            <a:ext cx="23209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100" dirty="0">
                <a:solidFill>
                  <a:schemeClr val="tx1"/>
                </a:solidFill>
              </a:rPr>
              <a:t>Data </a:t>
            </a:r>
          </a:p>
          <a:p>
            <a:pPr algn="just"/>
            <a:r>
              <a:rPr lang="en-US" altLang="en-US" sz="2100" dirty="0" err="1">
                <a:solidFill>
                  <a:schemeClr val="tx1"/>
                </a:solidFill>
              </a:rPr>
              <a:t>lengkapnya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US" altLang="en-US" sz="2100" dirty="0" err="1">
                <a:solidFill>
                  <a:schemeClr val="tx1"/>
                </a:solidFill>
              </a:rPr>
              <a:t>buka</a:t>
            </a:r>
            <a:r>
              <a:rPr lang="en-US" altLang="en-US" sz="2100" dirty="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US" altLang="en-US" sz="2100" dirty="0">
                <a:solidFill>
                  <a:schemeClr val="tx1"/>
                </a:solidFill>
              </a:rPr>
              <a:t>Contoh3-Sapi.sav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31B6F-DFCD-4871-AFF9-FAB03CE2D6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 b="2486"/>
          <a:stretch/>
        </p:blipFill>
        <p:spPr>
          <a:xfrm>
            <a:off x="3151240" y="0"/>
            <a:ext cx="59927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1D8CB934-56B2-4815-B853-61866C8F3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Langkah-langkah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 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Langkah</a:t>
            </a:r>
            <a:r>
              <a:rPr lang="en-US" sz="1650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1 :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KMO (Kaiser Mayer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Olkin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) 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kebaikan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data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dilakukannya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Kriteria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KMO 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1F2394F-63B7-41BC-A3FF-6CDB8CA3BA1E}"/>
              </a:ext>
            </a:extLst>
          </p:cNvPr>
          <p:cNvGraphicFramePr>
            <a:graphicFrameLocks noGrp="1"/>
          </p:cNvGraphicFramePr>
          <p:nvPr/>
        </p:nvGraphicFramePr>
        <p:xfrm>
          <a:off x="1625204" y="2089547"/>
          <a:ext cx="5840015" cy="2400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44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75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Nilai</a:t>
                      </a:r>
                      <a:endParaRPr lang="en-US" sz="2100" dirty="0"/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/>
                        <a:t>Keterangan</a:t>
                      </a:r>
                      <a:endParaRPr lang="en-US" sz="21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0,9 – 1,0</a:t>
                      </a:r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Data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sangat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baik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dilakukan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0,8 – 0,9</a:t>
                      </a:r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Data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baik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dilakukan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0,7 – 0,8</a:t>
                      </a:r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Data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agak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baik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dilakukan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0,6 – 0,7</a:t>
                      </a:r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Data </a:t>
                      </a:r>
                      <a:r>
                        <a:rPr lang="en-US" sz="1500" dirty="0" err="1"/>
                        <a:t>lebih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dari</a:t>
                      </a:r>
                      <a:r>
                        <a:rPr lang="en-US" sz="1500" dirty="0"/>
                        <a:t> </a:t>
                      </a:r>
                      <a:r>
                        <a:rPr lang="en-US" sz="1500" dirty="0" err="1"/>
                        <a:t>cukup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digunakan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dalam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0,5 – 0,6</a:t>
                      </a:r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500" dirty="0"/>
                        <a:t>Data </a:t>
                      </a:r>
                      <a:r>
                        <a:rPr lang="en-US" sz="1500" dirty="0" err="1"/>
                        <a:t>cukup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dilakukan</a:t>
                      </a:r>
                      <a:r>
                        <a:rPr lang="en-US" sz="1500" baseline="0" dirty="0"/>
                        <a:t> 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ym typeface="Symbol"/>
                        </a:rPr>
                        <a:t> 0,5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Data </a:t>
                      </a:r>
                      <a:r>
                        <a:rPr lang="en-US" sz="1500" dirty="0" err="1"/>
                        <a:t>tidak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layak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untuk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dilakukan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Analisis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/>
                        <a:t>Faktor</a:t>
                      </a:r>
                      <a:r>
                        <a:rPr lang="en-US" sz="1500" baseline="0" dirty="0"/>
                        <a:t>.</a:t>
                      </a:r>
                      <a:endParaRPr lang="en-US" sz="1500" dirty="0"/>
                    </a:p>
                  </a:txBody>
                  <a:tcPr marL="68579" marR="68579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DC8046D-FC33-4C81-8D42-22AC19CDE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Langkah</a:t>
            </a:r>
            <a:r>
              <a:rPr lang="en-US" sz="1650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2 :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Bartlet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melihat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apakah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berkorelasi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lainnya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348854" indent="-348854" algn="just">
              <a:tabLst>
                <a:tab pos="348854" algn="l"/>
              </a:tabLst>
              <a:defRPr/>
            </a:pP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Jika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berkorelasi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lainnya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maka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59E7A4E4-7DD1-4436-AEB7-074BCFF47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136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Lebih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lanjut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aplikasi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SPSS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adalah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sebagai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berikut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342900" indent="-342900" algn="just">
              <a:buFont typeface="Times New Roman" pitchFamily="16" charset="0"/>
              <a:buAutoNum type="alphaLcPeriod"/>
              <a:tabLst>
                <a:tab pos="258366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 Analyze, Dimension Reduction, Factor</a:t>
            </a:r>
          </a:p>
          <a:p>
            <a:pPr marL="342900" indent="-342900" algn="just">
              <a:buFont typeface="Times New Roman" pitchFamily="16" charset="0"/>
              <a:buAutoNum type="alphaLcPeriod"/>
              <a:tabLst>
                <a:tab pos="258366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Masukkan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semua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variablel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penelitian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Kotak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Dialog Variables</a:t>
            </a: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28ED42AA-8455-4862-8A0E-A794F776F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t="27344" r="31918" b="32617"/>
          <a:stretch>
            <a:fillRect/>
          </a:stretch>
        </p:blipFill>
        <p:spPr bwMode="auto">
          <a:xfrm>
            <a:off x="1893094" y="1714500"/>
            <a:ext cx="5411391" cy="3161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4">
            <a:extLst>
              <a:ext uri="{FF2B5EF4-FFF2-40B4-BE49-F238E27FC236}">
                <a16:creationId xmlns:a16="http://schemas.microsoft.com/office/drawing/2014/main" id="{7A9D07CF-2E1A-4FE7-A70E-FB56ABC92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 typeface="Times New Roman" panose="02020603050405020304" pitchFamily="18" charset="0"/>
              <a:buAutoNum type="alphaLcPeriod" startAt="3"/>
            </a:pPr>
            <a:r>
              <a:rPr lang="en-US" altLang="en-US" sz="1650">
                <a:solidFill>
                  <a:schemeClr val="tx1"/>
                </a:solidFill>
              </a:rPr>
              <a:t>Klik : </a:t>
            </a:r>
            <a:r>
              <a:rPr lang="en-US" altLang="en-US" sz="1650" b="1">
                <a:solidFill>
                  <a:schemeClr val="tx1"/>
                </a:solidFill>
              </a:rPr>
              <a:t>Descriptives</a:t>
            </a:r>
            <a:r>
              <a:rPr lang="en-US" altLang="en-US" sz="1650">
                <a:solidFill>
                  <a:schemeClr val="tx1"/>
                </a:solidFill>
              </a:rPr>
              <a:t> </a:t>
            </a:r>
          </a:p>
          <a:p>
            <a:pPr algn="just">
              <a:buFont typeface="Times New Roman" panose="02020603050405020304" pitchFamily="18" charset="0"/>
              <a:buAutoNum type="alphaLcPeriod" startAt="3"/>
            </a:pPr>
            <a:r>
              <a:rPr lang="en-US" altLang="en-US" sz="1650">
                <a:solidFill>
                  <a:schemeClr val="tx1"/>
                </a:solidFill>
              </a:rPr>
              <a:t>Klik : Initial Solution, Anti-image, </a:t>
            </a:r>
          </a:p>
          <a:p>
            <a:pPr algn="just"/>
            <a:r>
              <a:rPr lang="en-US" altLang="en-US" sz="1650">
                <a:solidFill>
                  <a:schemeClr val="tx1"/>
                </a:solidFill>
              </a:rPr>
              <a:t>			KMO and Bartlet’s test  sphericity</a:t>
            </a:r>
          </a:p>
          <a:p>
            <a:pPr algn="just"/>
            <a:r>
              <a:rPr lang="en-US" altLang="en-US" sz="1650">
                <a:solidFill>
                  <a:schemeClr val="tx1"/>
                </a:solidFill>
              </a:rPr>
              <a:t>e.	Klik : Continue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6EE04CEB-B770-4057-8DB4-3738D9E9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0" t="27344" r="40154" b="33594"/>
          <a:stretch>
            <a:fillRect/>
          </a:stretch>
        </p:blipFill>
        <p:spPr bwMode="auto">
          <a:xfrm>
            <a:off x="2536032" y="1500188"/>
            <a:ext cx="4232672" cy="332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4">
            <a:extLst>
              <a:ext uri="{FF2B5EF4-FFF2-40B4-BE49-F238E27FC236}">
                <a16:creationId xmlns:a16="http://schemas.microsoft.com/office/drawing/2014/main" id="{DAADE3AA-5EF3-42DF-8B7F-02248E2A98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85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 typeface="Times New Roman" panose="02020603050405020304" pitchFamily="18" charset="0"/>
              <a:buAutoNum type="alphaLcPeriod" startAt="6"/>
            </a:pPr>
            <a:r>
              <a:rPr lang="en-US" altLang="en-US" sz="1650">
                <a:solidFill>
                  <a:schemeClr val="tx1"/>
                </a:solidFill>
              </a:rPr>
              <a:t>Klik : </a:t>
            </a:r>
            <a:r>
              <a:rPr lang="en-US" altLang="en-US" sz="1650" b="1">
                <a:solidFill>
                  <a:schemeClr val="tx1"/>
                </a:solidFill>
              </a:rPr>
              <a:t>Rotation</a:t>
            </a:r>
          </a:p>
          <a:p>
            <a:pPr algn="just">
              <a:buFont typeface="Times New Roman" panose="02020603050405020304" pitchFamily="18" charset="0"/>
              <a:buAutoNum type="alphaLcPeriod" startAt="6"/>
            </a:pPr>
            <a:r>
              <a:rPr lang="en-US" altLang="en-US" sz="1650">
                <a:solidFill>
                  <a:schemeClr val="tx1"/>
                </a:solidFill>
              </a:rPr>
              <a:t>Klik : Varimax, Rotated Solution</a:t>
            </a:r>
          </a:p>
          <a:p>
            <a:pPr algn="just">
              <a:buFont typeface="Times New Roman" panose="02020603050405020304" pitchFamily="18" charset="0"/>
              <a:buAutoNum type="alphaLcPeriod" startAt="6"/>
            </a:pPr>
            <a:r>
              <a:rPr lang="en-US" altLang="en-US" sz="1650">
                <a:solidFill>
                  <a:schemeClr val="tx1"/>
                </a:solidFill>
              </a:rPr>
              <a:t>Klik : Continue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60A24E6E-72B2-477E-9D9B-B4B0CE745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5" t="27344" r="40154" b="33594"/>
          <a:stretch/>
        </p:blipFill>
        <p:spPr bwMode="auto">
          <a:xfrm>
            <a:off x="2713703" y="1232297"/>
            <a:ext cx="3733532" cy="358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Box 4">
            <a:extLst>
              <a:ext uri="{FF2B5EF4-FFF2-40B4-BE49-F238E27FC236}">
                <a16:creationId xmlns:a16="http://schemas.microsoft.com/office/drawing/2014/main" id="{0993716D-FD94-40C4-858D-16F6808D6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65510"/>
            <a:ext cx="61614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 typeface="Times New Roman" panose="02020603050405020304" pitchFamily="18" charset="0"/>
              <a:buAutoNum type="romanLcPeriod"/>
            </a:pPr>
            <a:r>
              <a:rPr lang="en-US" altLang="en-US" sz="1650">
                <a:solidFill>
                  <a:schemeClr val="tx1"/>
                </a:solidFill>
              </a:rPr>
              <a:t>Klik : </a:t>
            </a:r>
            <a:r>
              <a:rPr lang="en-US" altLang="en-US" sz="1650" b="1">
                <a:solidFill>
                  <a:schemeClr val="tx1"/>
                </a:solidFill>
              </a:rPr>
              <a:t>Scores </a:t>
            </a:r>
          </a:p>
          <a:p>
            <a:pPr algn="just">
              <a:buFont typeface="Times New Roman" panose="02020603050405020304" pitchFamily="18" charset="0"/>
              <a:buAutoNum type="alphaLcPeriod" startAt="10"/>
            </a:pPr>
            <a:r>
              <a:rPr lang="en-US" altLang="en-US" sz="1650">
                <a:solidFill>
                  <a:schemeClr val="tx1"/>
                </a:solidFill>
              </a:rPr>
              <a:t>Klik : Save as variables, Display factor score coefficient matrix</a:t>
            </a:r>
          </a:p>
          <a:p>
            <a:pPr algn="just">
              <a:buFont typeface="Times New Roman" panose="02020603050405020304" pitchFamily="18" charset="0"/>
              <a:buAutoNum type="alphaLcPeriod" startAt="10"/>
            </a:pPr>
            <a:r>
              <a:rPr lang="en-US" altLang="en-US" sz="1650">
                <a:solidFill>
                  <a:schemeClr val="tx1"/>
                </a:solidFill>
              </a:rPr>
              <a:t>Klik : Continue</a:t>
            </a:r>
          </a:p>
          <a:p>
            <a:pPr algn="just">
              <a:buFont typeface="Times New Roman" panose="02020603050405020304" pitchFamily="18" charset="0"/>
              <a:buAutoNum type="alphaLcPeriod" startAt="10"/>
            </a:pPr>
            <a:r>
              <a:rPr lang="en-US" altLang="en-US" sz="1650">
                <a:solidFill>
                  <a:schemeClr val="tx1"/>
                </a:solidFill>
              </a:rPr>
              <a:t>Klik : Ok</a:t>
            </a:r>
          </a:p>
        </p:txBody>
      </p:sp>
      <p:pic>
        <p:nvPicPr>
          <p:cNvPr id="27651" name="Picture 4">
            <a:extLst>
              <a:ext uri="{FF2B5EF4-FFF2-40B4-BE49-F238E27FC236}">
                <a16:creationId xmlns:a16="http://schemas.microsoft.com/office/drawing/2014/main" id="{A75CEBA2-C313-4DFE-B827-17F55736A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0" t="31250" r="40154" b="37209"/>
          <a:stretch>
            <a:fillRect/>
          </a:stretch>
        </p:blipFill>
        <p:spPr bwMode="auto">
          <a:xfrm>
            <a:off x="2214563" y="1553766"/>
            <a:ext cx="4822031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4">
            <a:extLst>
              <a:ext uri="{FF2B5EF4-FFF2-40B4-BE49-F238E27FC236}">
                <a16:creationId xmlns:a16="http://schemas.microsoft.com/office/drawing/2014/main" id="{C2BFCADD-A56A-4179-9250-3FD740F48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14313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A743DA-E7A9-4B24-B100-9B561AC92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765" y="1714501"/>
            <a:ext cx="8131816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hasil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output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diperoleh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428625" indent="-428625" algn="just">
              <a:buFont typeface="Times New Roman" pitchFamily="16" charset="0"/>
              <a:buAutoNum type="romanLcPeriod"/>
              <a:tabLst>
                <a:tab pos="258366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KMO = 0,707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agak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ii.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Bartlet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of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Sphericity</a:t>
            </a: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sig = 0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berkorelasi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lain.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demikian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dilanjutkan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</p:txBody>
      </p:sp>
      <p:pic>
        <p:nvPicPr>
          <p:cNvPr id="28676" name="Picture 3">
            <a:extLst>
              <a:ext uri="{FF2B5EF4-FFF2-40B4-BE49-F238E27FC236}">
                <a16:creationId xmlns:a16="http://schemas.microsoft.com/office/drawing/2014/main" id="{9A29A0F7-69A4-453F-9CBD-5EEB2DA1F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13672" r="53331" b="68750"/>
          <a:stretch>
            <a:fillRect/>
          </a:stretch>
        </p:blipFill>
        <p:spPr bwMode="auto">
          <a:xfrm>
            <a:off x="3666741" y="214313"/>
            <a:ext cx="4125516" cy="150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4">
            <a:extLst>
              <a:ext uri="{FF2B5EF4-FFF2-40B4-BE49-F238E27FC236}">
                <a16:creationId xmlns:a16="http://schemas.microsoft.com/office/drawing/2014/main" id="{24CA5909-AE24-466A-9186-3AECC702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7059"/>
            <a:ext cx="61614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Hasil Output : 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Anti-image 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Matrices</a:t>
            </a:r>
          </a:p>
        </p:txBody>
      </p:sp>
      <p:pic>
        <p:nvPicPr>
          <p:cNvPr id="29699" name="Picture 2">
            <a:extLst>
              <a:ext uri="{FF2B5EF4-FFF2-40B4-BE49-F238E27FC236}">
                <a16:creationId xmlns:a16="http://schemas.microsoft.com/office/drawing/2014/main" id="{E4749709-B3C4-4B58-9BEC-345D6D373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33203" r="15446" b="9180"/>
          <a:stretch>
            <a:fillRect/>
          </a:stretch>
        </p:blipFill>
        <p:spPr bwMode="auto">
          <a:xfrm>
            <a:off x="2134196" y="0"/>
            <a:ext cx="6832823" cy="3268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00" name="Straight Arrow Connector 6">
            <a:extLst>
              <a:ext uri="{FF2B5EF4-FFF2-40B4-BE49-F238E27FC236}">
                <a16:creationId xmlns:a16="http://schemas.microsoft.com/office/drawing/2014/main" id="{57976725-ADDE-4D16-BCB1-3B1F21B8F90B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6016057" y="2844768"/>
            <a:ext cx="910828" cy="32146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1" name="Straight Arrow Connector 10">
            <a:extLst>
              <a:ext uri="{FF2B5EF4-FFF2-40B4-BE49-F238E27FC236}">
                <a16:creationId xmlns:a16="http://schemas.microsoft.com/office/drawing/2014/main" id="{C5837175-C66F-41DF-BB32-C789596709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81521" y="3085870"/>
            <a:ext cx="535781" cy="37504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02" name="TextBox 4">
            <a:extLst>
              <a:ext uri="{FF2B5EF4-FFF2-40B4-BE49-F238E27FC236}">
                <a16:creationId xmlns:a16="http://schemas.microsoft.com/office/drawing/2014/main" id="{A601BB8E-E2C6-496C-B40E-4C4D8248D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26" y="3501909"/>
            <a:ext cx="87535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Berdasarkan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hasil</a:t>
            </a:r>
            <a:r>
              <a:rPr lang="en-US" altLang="en-US" sz="1500" dirty="0">
                <a:solidFill>
                  <a:schemeClr val="tx1"/>
                </a:solidFill>
              </a:rPr>
              <a:t> output Anti Image Correlation di </a:t>
            </a:r>
            <a:r>
              <a:rPr lang="en-US" altLang="en-US" sz="1500" dirty="0" err="1">
                <a:solidFill>
                  <a:schemeClr val="tx1"/>
                </a:solidFill>
              </a:rPr>
              <a:t>atas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nampak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ada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dua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yang </a:t>
            </a:r>
            <a:r>
              <a:rPr lang="en-US" altLang="en-US" sz="1500" dirty="0" err="1">
                <a:solidFill>
                  <a:schemeClr val="tx1"/>
                </a:solidFill>
              </a:rPr>
              <a:t>mempunyai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nilai</a:t>
            </a:r>
            <a:r>
              <a:rPr lang="en-US" altLang="en-US" sz="1500" dirty="0">
                <a:solidFill>
                  <a:schemeClr val="tx1"/>
                </a:solidFill>
              </a:rPr>
              <a:t> MSA yang </a:t>
            </a:r>
            <a:r>
              <a:rPr lang="en-US" altLang="en-US" sz="1500" dirty="0" err="1">
                <a:solidFill>
                  <a:schemeClr val="tx1"/>
                </a:solidFill>
              </a:rPr>
              <a:t>dibawah</a:t>
            </a:r>
            <a:r>
              <a:rPr lang="en-US" altLang="en-US" sz="1500" dirty="0">
                <a:solidFill>
                  <a:schemeClr val="tx1"/>
                </a:solidFill>
              </a:rPr>
              <a:t> 0,5 , </a:t>
            </a:r>
            <a:r>
              <a:rPr lang="en-US" altLang="en-US" sz="1500" dirty="0" err="1">
                <a:solidFill>
                  <a:schemeClr val="tx1"/>
                </a:solidFill>
              </a:rPr>
              <a:t>yaitu</a:t>
            </a:r>
            <a:r>
              <a:rPr lang="en-US" altLang="en-US" sz="1500" dirty="0">
                <a:solidFill>
                  <a:schemeClr val="tx1"/>
                </a:solidFill>
              </a:rPr>
              <a:t> 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Kirim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dengan</a:t>
            </a:r>
            <a:r>
              <a:rPr lang="en-US" altLang="en-US" sz="1500" dirty="0">
                <a:solidFill>
                  <a:schemeClr val="tx1"/>
                </a:solidFill>
              </a:rPr>
              <a:t> MSA 0,134 dan </a:t>
            </a:r>
            <a:r>
              <a:rPr lang="en-US" altLang="en-US" sz="1500" dirty="0" err="1">
                <a:solidFill>
                  <a:schemeClr val="tx1"/>
                </a:solidFill>
              </a:rPr>
              <a:t>Tersedia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dengan</a:t>
            </a:r>
            <a:r>
              <a:rPr lang="en-US" altLang="en-US" sz="1500" dirty="0">
                <a:solidFill>
                  <a:schemeClr val="tx1"/>
                </a:solidFill>
              </a:rPr>
              <a:t> MSA 0,232. MSA </a:t>
            </a:r>
            <a:r>
              <a:rPr lang="en-US" altLang="en-US" sz="1500" dirty="0" err="1">
                <a:solidFill>
                  <a:schemeClr val="tx1"/>
                </a:solidFill>
              </a:rPr>
              <a:t>terkecil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dimiliki</a:t>
            </a:r>
            <a:r>
              <a:rPr lang="en-US" altLang="en-US" sz="1500" dirty="0">
                <a:solidFill>
                  <a:schemeClr val="tx1"/>
                </a:solidFill>
              </a:rPr>
              <a:t> oleh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Kirim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sz="1500" b="1" dirty="0">
                <a:solidFill>
                  <a:schemeClr val="tx1"/>
                </a:solidFill>
              </a:rPr>
              <a:t>Data </a:t>
            </a:r>
            <a:r>
              <a:rPr lang="en-US" altLang="en-US" sz="1500" b="1" dirty="0" err="1">
                <a:solidFill>
                  <a:schemeClr val="tx1"/>
                </a:solidFill>
              </a:rPr>
              <a:t>harus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diuji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lagi</a:t>
            </a:r>
            <a:r>
              <a:rPr lang="en-US" altLang="en-US" sz="1500" b="1" dirty="0">
                <a:solidFill>
                  <a:schemeClr val="tx1"/>
                </a:solidFill>
              </a:rPr>
              <a:t>, </a:t>
            </a:r>
            <a:r>
              <a:rPr lang="en-US" altLang="en-US" sz="1500" b="1" dirty="0" err="1">
                <a:solidFill>
                  <a:schemeClr val="tx1"/>
                </a:solidFill>
              </a:rPr>
              <a:t>tanpa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mengikut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sertakan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variabel</a:t>
            </a:r>
            <a:r>
              <a:rPr lang="en-US" altLang="en-US" sz="1500" b="1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Kirim</a:t>
            </a:r>
            <a:r>
              <a:rPr lang="en-US" altLang="en-US" sz="1500" b="1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Box 2">
            <a:extLst>
              <a:ext uri="{FF2B5EF4-FFF2-40B4-BE49-F238E27FC236}">
                <a16:creationId xmlns:a16="http://schemas.microsoft.com/office/drawing/2014/main" id="{16BD2C4D-961E-446E-B0EB-4ECFAFA88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214313"/>
            <a:ext cx="60007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00">
                <a:solidFill>
                  <a:schemeClr val="tx1"/>
                </a:solidFill>
              </a:rPr>
              <a:t>Uji Ulang Analisis Faktor dengan Variabel </a:t>
            </a:r>
            <a:r>
              <a:rPr lang="en-US" altLang="en-US" sz="2100" b="1">
                <a:solidFill>
                  <a:schemeClr val="tx1"/>
                </a:solidFill>
              </a:rPr>
              <a:t>Kirim </a:t>
            </a:r>
            <a:r>
              <a:rPr lang="en-US" altLang="en-US" sz="2100">
                <a:solidFill>
                  <a:schemeClr val="tx1"/>
                </a:solidFill>
              </a:rPr>
              <a:t>tidak diikut sertakan.</a:t>
            </a:r>
            <a:r>
              <a:rPr lang="en-US" altLang="en-US" sz="105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US" altLang="en-US" sz="2100">
                <a:solidFill>
                  <a:schemeClr val="tx1"/>
                </a:solidFill>
              </a:rPr>
              <a:t>Pilihan untuk </a:t>
            </a:r>
            <a:r>
              <a:rPr lang="en-US" altLang="en-US" sz="2100" b="1">
                <a:solidFill>
                  <a:schemeClr val="tx1"/>
                </a:solidFill>
              </a:rPr>
              <a:t>Descriptives</a:t>
            </a:r>
            <a:r>
              <a:rPr lang="en-US" altLang="en-US" sz="2100">
                <a:solidFill>
                  <a:schemeClr val="tx1"/>
                </a:solidFill>
              </a:rPr>
              <a:t>, </a:t>
            </a:r>
            <a:r>
              <a:rPr lang="en-US" altLang="en-US" sz="2100" b="1">
                <a:solidFill>
                  <a:schemeClr val="tx1"/>
                </a:solidFill>
              </a:rPr>
              <a:t>Rotation</a:t>
            </a:r>
            <a:r>
              <a:rPr lang="en-US" altLang="en-US" sz="2100">
                <a:solidFill>
                  <a:schemeClr val="tx1"/>
                </a:solidFill>
              </a:rPr>
              <a:t>, dan </a:t>
            </a:r>
            <a:r>
              <a:rPr lang="en-US" altLang="en-US" sz="2100" b="1">
                <a:solidFill>
                  <a:schemeClr val="tx1"/>
                </a:solidFill>
              </a:rPr>
              <a:t>Scores </a:t>
            </a:r>
            <a:r>
              <a:rPr lang="en-US" altLang="en-US" sz="2100">
                <a:solidFill>
                  <a:schemeClr val="tx1"/>
                </a:solidFill>
              </a:rPr>
              <a:t>sama seperti sebelumnya.</a:t>
            </a:r>
          </a:p>
        </p:txBody>
      </p:sp>
      <p:pic>
        <p:nvPicPr>
          <p:cNvPr id="30723" name="Picture 4">
            <a:extLst>
              <a:ext uri="{FF2B5EF4-FFF2-40B4-BE49-F238E27FC236}">
                <a16:creationId xmlns:a16="http://schemas.microsoft.com/office/drawing/2014/main" id="{4210E470-B28A-4A12-A18B-65A233645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t="27344" r="31369" b="32617"/>
          <a:stretch>
            <a:fillRect/>
          </a:stretch>
        </p:blipFill>
        <p:spPr bwMode="auto">
          <a:xfrm>
            <a:off x="1946673" y="1714500"/>
            <a:ext cx="5411390" cy="3053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BBF61433-3807-4352-BAA5-AA3E1834A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43050" y="0"/>
            <a:ext cx="6172200" cy="857250"/>
          </a:xfrm>
        </p:spPr>
        <p:txBody>
          <a:bodyPr/>
          <a:lstStyle/>
          <a:p>
            <a:r>
              <a:rPr lang="en-US" altLang="en-US" sz="4050" dirty="0">
                <a:solidFill>
                  <a:schemeClr val="tx1"/>
                </a:solidFill>
              </a:rPr>
              <a:t>KUESIONER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EA646C9-A338-414F-95F8-BE18DE13F3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9045" y="1263546"/>
            <a:ext cx="8925910" cy="192799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None/>
            </a:pPr>
            <a:r>
              <a:rPr lang="en-US" altLang="en-US" sz="3000" dirty="0"/>
              <a:t>	</a:t>
            </a:r>
            <a:r>
              <a:rPr lang="en-US" altLang="en-US" sz="3000" dirty="0" err="1"/>
              <a:t>Instrumen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penelitian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dalam</a:t>
            </a:r>
            <a:r>
              <a:rPr lang="en-US" altLang="en-US" sz="3000" dirty="0"/>
              <a:t> </a:t>
            </a:r>
            <a:r>
              <a:rPr lang="en-US" altLang="en-US" sz="3000" dirty="0" err="1"/>
              <a:t>bentuk</a:t>
            </a:r>
            <a:r>
              <a:rPr lang="en-US" altLang="en-US" sz="3000" dirty="0"/>
              <a:t> daftar </a:t>
            </a:r>
            <a:r>
              <a:rPr lang="en-US" altLang="en-US" sz="3000" dirty="0" err="1"/>
              <a:t>pertanyaan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atau</a:t>
            </a:r>
            <a:r>
              <a:rPr lang="en-US" altLang="en-US" sz="3000" dirty="0"/>
              <a:t> </a:t>
            </a:r>
            <a:r>
              <a:rPr lang="en-US" altLang="en-US" sz="3000" dirty="0" err="1"/>
              <a:t>formulir</a:t>
            </a:r>
            <a:r>
              <a:rPr lang="en-US" altLang="en-US" sz="3000" dirty="0"/>
              <a:t> yang </a:t>
            </a:r>
            <a:r>
              <a:rPr lang="en-US" altLang="en-US" sz="3000" dirty="0" err="1"/>
              <a:t>sudah</a:t>
            </a:r>
            <a:r>
              <a:rPr lang="en-US" altLang="en-US" sz="3000" dirty="0"/>
              <a:t> </a:t>
            </a:r>
            <a:r>
              <a:rPr lang="en-US" altLang="en-US" sz="3000" dirty="0" err="1"/>
              <a:t>tersusun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sehingga</a:t>
            </a:r>
            <a:r>
              <a:rPr lang="en-US" altLang="en-US" sz="3000" dirty="0"/>
              <a:t> </a:t>
            </a:r>
            <a:r>
              <a:rPr lang="en-US" altLang="en-US" sz="3000" dirty="0" err="1"/>
              <a:t>responden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tinggal</a:t>
            </a:r>
            <a:r>
              <a:rPr lang="en-US" altLang="en-US" sz="3000" dirty="0"/>
              <a:t> </a:t>
            </a:r>
            <a:r>
              <a:rPr lang="en-US" altLang="en-US" sz="3000" dirty="0" err="1"/>
              <a:t>memberikan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tanda</a:t>
            </a:r>
            <a:r>
              <a:rPr lang="en-US" altLang="en-US" sz="3000" dirty="0"/>
              <a:t>, score, </a:t>
            </a:r>
            <a:r>
              <a:rPr lang="en-US" altLang="en-US" sz="3000" dirty="0" err="1"/>
              <a:t>atau</a:t>
            </a:r>
            <a:r>
              <a:rPr lang="en-US" altLang="en-US" sz="3000" dirty="0"/>
              <a:t> </a:t>
            </a:r>
            <a:r>
              <a:rPr lang="en-US" altLang="en-US" sz="3000" dirty="0" err="1"/>
              <a:t>jawaban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tertentu</a:t>
            </a:r>
            <a:endParaRPr lang="en-US" altLang="en-US" sz="3000" dirty="0"/>
          </a:p>
          <a:p>
            <a:pPr>
              <a:buFont typeface="Wingdings" panose="05000000000000000000" pitchFamily="2" charset="2"/>
              <a:buNone/>
            </a:pPr>
            <a:endParaRPr lang="en-US" altLang="en-US" sz="3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CF52E0-E4C5-4FBE-901D-A19298E77E25}"/>
              </a:ext>
            </a:extLst>
          </p:cNvPr>
          <p:cNvGrpSpPr/>
          <p:nvPr/>
        </p:nvGrpSpPr>
        <p:grpSpPr>
          <a:xfrm>
            <a:off x="0" y="3688915"/>
            <a:ext cx="9144000" cy="1484946"/>
            <a:chOff x="0" y="3111690"/>
            <a:chExt cx="12967646" cy="37992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8F868C-9AA0-474E-8AD8-9DE3D31791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13133"/>
            <a:stretch/>
          </p:blipFill>
          <p:spPr>
            <a:xfrm>
              <a:off x="6441741" y="3111690"/>
              <a:ext cx="6525905" cy="3799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E2A977E-3E75-4A12-B30C-5146B38310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5"/>
            <a:stretch/>
          </p:blipFill>
          <p:spPr>
            <a:xfrm>
              <a:off x="0" y="4189862"/>
              <a:ext cx="6564573" cy="26681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Box 4">
            <a:extLst>
              <a:ext uri="{FF2B5EF4-FFF2-40B4-BE49-F238E27FC236}">
                <a16:creationId xmlns:a16="http://schemas.microsoft.com/office/drawing/2014/main" id="{E0BC8D0F-05F9-4ABB-A8B0-5863D044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14313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E615E-6EC9-4B33-AAD4-23975B10A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779" y="1607344"/>
            <a:ext cx="616148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hasil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output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diperoleh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428625" indent="-428625" algn="just">
              <a:buFont typeface="Times New Roman" pitchFamily="16" charset="0"/>
              <a:buAutoNum type="romanLcPeriod"/>
              <a:tabLst>
                <a:tab pos="258366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KMO = 0,735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agak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ii.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Bartlet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of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Sphericity</a:t>
            </a: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sig = 0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berkorelasi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lain.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demikian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dilanjutkan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502F221D-E9BC-43CE-AD24-887FA4B7F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11719" r="53880" b="70703"/>
          <a:stretch>
            <a:fillRect/>
          </a:stretch>
        </p:blipFill>
        <p:spPr bwMode="auto">
          <a:xfrm>
            <a:off x="3704650" y="214313"/>
            <a:ext cx="4661297" cy="139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4">
            <a:extLst>
              <a:ext uri="{FF2B5EF4-FFF2-40B4-BE49-F238E27FC236}">
                <a16:creationId xmlns:a16="http://schemas.microsoft.com/office/drawing/2014/main" id="{12479D85-44D0-4314-AFC5-4CD408417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 Anti-image Matrices</a:t>
            </a:r>
          </a:p>
        </p:txBody>
      </p:sp>
      <p:sp>
        <p:nvSpPr>
          <p:cNvPr id="32771" name="TextBox 4">
            <a:extLst>
              <a:ext uri="{FF2B5EF4-FFF2-40B4-BE49-F238E27FC236}">
                <a16:creationId xmlns:a16="http://schemas.microsoft.com/office/drawing/2014/main" id="{0139BC80-FD7A-42A2-BE83-E1819BEBD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927" y="3811195"/>
            <a:ext cx="874141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Berdasarkan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hasil</a:t>
            </a:r>
            <a:r>
              <a:rPr lang="en-US" altLang="en-US" sz="1500" dirty="0">
                <a:solidFill>
                  <a:schemeClr val="tx1"/>
                </a:solidFill>
              </a:rPr>
              <a:t> output Anti Image Correlation di </a:t>
            </a:r>
            <a:r>
              <a:rPr lang="en-US" altLang="en-US" sz="1500" dirty="0" err="1">
                <a:solidFill>
                  <a:schemeClr val="tx1"/>
                </a:solidFill>
              </a:rPr>
              <a:t>atas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nampak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masih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ada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yang </a:t>
            </a:r>
            <a:r>
              <a:rPr lang="en-US" altLang="en-US" sz="1500" dirty="0" err="1">
                <a:solidFill>
                  <a:schemeClr val="tx1"/>
                </a:solidFill>
              </a:rPr>
              <a:t>mempunyai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nilai</a:t>
            </a:r>
            <a:r>
              <a:rPr lang="en-US" altLang="en-US" sz="1500" dirty="0">
                <a:solidFill>
                  <a:schemeClr val="tx1"/>
                </a:solidFill>
              </a:rPr>
              <a:t> MSA yang </a:t>
            </a:r>
            <a:r>
              <a:rPr lang="en-US" altLang="en-US" sz="1500" dirty="0" err="1">
                <a:solidFill>
                  <a:schemeClr val="tx1"/>
                </a:solidFill>
              </a:rPr>
              <a:t>dibawah</a:t>
            </a:r>
            <a:r>
              <a:rPr lang="en-US" altLang="en-US" sz="1500" dirty="0">
                <a:solidFill>
                  <a:schemeClr val="tx1"/>
                </a:solidFill>
              </a:rPr>
              <a:t> 0,5 , </a:t>
            </a:r>
            <a:r>
              <a:rPr lang="en-US" altLang="en-US" sz="1500" dirty="0" err="1">
                <a:solidFill>
                  <a:schemeClr val="tx1"/>
                </a:solidFill>
              </a:rPr>
              <a:t>yaitu</a:t>
            </a:r>
            <a:r>
              <a:rPr lang="en-US" altLang="en-US" sz="1500" dirty="0">
                <a:solidFill>
                  <a:schemeClr val="tx1"/>
                </a:solidFill>
              </a:rPr>
              <a:t> 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Tersedia</a:t>
            </a:r>
            <a:r>
              <a:rPr lang="en-US" altLang="en-US" sz="1500" dirty="0">
                <a:solidFill>
                  <a:schemeClr val="tx1"/>
                </a:solidFill>
              </a:rPr>
              <a:t>. </a:t>
            </a:r>
            <a:r>
              <a:rPr lang="en-US" altLang="en-US" sz="1500" dirty="0" err="1">
                <a:solidFill>
                  <a:schemeClr val="tx1"/>
                </a:solidFill>
              </a:rPr>
              <a:t>Dengan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demikian</a:t>
            </a:r>
            <a:r>
              <a:rPr lang="en-US" altLang="en-US" sz="1500" dirty="0">
                <a:solidFill>
                  <a:schemeClr val="tx1"/>
                </a:solidFill>
              </a:rPr>
              <a:t> data </a:t>
            </a:r>
            <a:r>
              <a:rPr lang="en-US" altLang="en-US" sz="1500" dirty="0" err="1">
                <a:solidFill>
                  <a:schemeClr val="tx1"/>
                </a:solidFill>
              </a:rPr>
              <a:t>harus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diuji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lagi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tanpa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mengikut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sertakan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Tersedia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5A00A773-7089-4B11-A830-B6E455EF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23438" r="20937" b="21875"/>
          <a:stretch>
            <a:fillRect/>
          </a:stretch>
        </p:blipFill>
        <p:spPr bwMode="auto">
          <a:xfrm>
            <a:off x="1464468" y="501044"/>
            <a:ext cx="6161485" cy="332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773" name="Straight Arrow Connector 8">
            <a:extLst>
              <a:ext uri="{FF2B5EF4-FFF2-40B4-BE49-F238E27FC236}">
                <a16:creationId xmlns:a16="http://schemas.microsoft.com/office/drawing/2014/main" id="{F8904913-C805-45BA-9AE2-BFC11FBE2D2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875860" y="3536157"/>
            <a:ext cx="375047" cy="32146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EB01C0B4-4016-4166-82DC-7B8C1E7E2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5" t="27344" r="31918" b="32617"/>
          <a:stretch>
            <a:fillRect/>
          </a:stretch>
        </p:blipFill>
        <p:spPr bwMode="auto">
          <a:xfrm>
            <a:off x="1839516" y="1714500"/>
            <a:ext cx="5625703" cy="332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TextBox 2">
            <a:extLst>
              <a:ext uri="{FF2B5EF4-FFF2-40B4-BE49-F238E27FC236}">
                <a16:creationId xmlns:a16="http://schemas.microsoft.com/office/drawing/2014/main" id="{B8E47069-0A1C-47BB-BBCA-89FB3AED7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25" y="214313"/>
            <a:ext cx="60007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00">
                <a:solidFill>
                  <a:schemeClr val="tx1"/>
                </a:solidFill>
              </a:rPr>
              <a:t>Uji Ulang Analisis Faktor dengan Variabel </a:t>
            </a:r>
            <a:r>
              <a:rPr lang="en-US" altLang="en-US" sz="2100" b="1">
                <a:solidFill>
                  <a:schemeClr val="tx1"/>
                </a:solidFill>
              </a:rPr>
              <a:t>Kirim </a:t>
            </a:r>
            <a:r>
              <a:rPr lang="en-US" altLang="en-US" sz="2100">
                <a:solidFill>
                  <a:schemeClr val="tx1"/>
                </a:solidFill>
              </a:rPr>
              <a:t>dan </a:t>
            </a:r>
            <a:r>
              <a:rPr lang="en-US" altLang="en-US" sz="2100" b="1">
                <a:solidFill>
                  <a:schemeClr val="tx1"/>
                </a:solidFill>
              </a:rPr>
              <a:t>Tersedia </a:t>
            </a:r>
            <a:r>
              <a:rPr lang="en-US" altLang="en-US" sz="2100">
                <a:solidFill>
                  <a:schemeClr val="tx1"/>
                </a:solidFill>
              </a:rPr>
              <a:t>tidak diikut sertakan.</a:t>
            </a:r>
            <a:r>
              <a:rPr lang="en-US" altLang="en-US" sz="1050">
                <a:solidFill>
                  <a:schemeClr val="tx1"/>
                </a:solidFill>
              </a:rPr>
              <a:t> </a:t>
            </a:r>
          </a:p>
          <a:p>
            <a:pPr algn="just"/>
            <a:r>
              <a:rPr lang="en-US" altLang="en-US" sz="2100">
                <a:solidFill>
                  <a:schemeClr val="tx1"/>
                </a:solidFill>
              </a:rPr>
              <a:t>Pilihan untuk </a:t>
            </a:r>
            <a:r>
              <a:rPr lang="en-US" altLang="en-US" sz="2100" b="1">
                <a:solidFill>
                  <a:schemeClr val="tx1"/>
                </a:solidFill>
              </a:rPr>
              <a:t>Descriptives</a:t>
            </a:r>
            <a:r>
              <a:rPr lang="en-US" altLang="en-US" sz="2100">
                <a:solidFill>
                  <a:schemeClr val="tx1"/>
                </a:solidFill>
              </a:rPr>
              <a:t>, </a:t>
            </a:r>
            <a:r>
              <a:rPr lang="en-US" altLang="en-US" sz="2100" b="1">
                <a:solidFill>
                  <a:schemeClr val="tx1"/>
                </a:solidFill>
              </a:rPr>
              <a:t>Rotation</a:t>
            </a:r>
            <a:r>
              <a:rPr lang="en-US" altLang="en-US" sz="2100">
                <a:solidFill>
                  <a:schemeClr val="tx1"/>
                </a:solidFill>
              </a:rPr>
              <a:t>, dan </a:t>
            </a:r>
            <a:r>
              <a:rPr lang="en-US" altLang="en-US" sz="2100" b="1">
                <a:solidFill>
                  <a:schemeClr val="tx1"/>
                </a:solidFill>
              </a:rPr>
              <a:t>Scores </a:t>
            </a:r>
            <a:r>
              <a:rPr lang="en-US" altLang="en-US" sz="2100">
                <a:solidFill>
                  <a:schemeClr val="tx1"/>
                </a:solidFill>
              </a:rPr>
              <a:t>sama seperti sebelumnya.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4">
            <a:extLst>
              <a:ext uri="{FF2B5EF4-FFF2-40B4-BE49-F238E27FC236}">
                <a16:creationId xmlns:a16="http://schemas.microsoft.com/office/drawing/2014/main" id="{0E84231D-6874-48A7-A2BE-F93F21AB9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14313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63582B-FA53-400E-AEE3-ABE4039E5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2196704"/>
            <a:ext cx="885886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Berdasarkan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hasil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output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diperoleh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428625" indent="-428625" algn="just">
              <a:buFont typeface="Times New Roman" pitchFamily="16" charset="0"/>
              <a:buAutoNum type="romanLcPeriod"/>
              <a:tabLst>
                <a:tab pos="258366" algn="l"/>
              </a:tabLst>
              <a:defRPr/>
            </a:pP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KMO = 0,853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Data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baik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ii.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Uji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Bartlet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of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Sphericity</a:t>
            </a:r>
            <a:endParaRPr lang="en-US" sz="18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sig = 0</a:t>
            </a:r>
          </a:p>
          <a:p>
            <a:pPr marL="428625" indent="-428625" algn="just">
              <a:tabLst>
                <a:tab pos="258366" algn="l"/>
              </a:tabLst>
              <a:defRPr/>
            </a:pP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disimpulkan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bahwa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berkorelasi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lain.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demikian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Analisis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Faktor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dapat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dilanjutkan</a:t>
            </a:r>
            <a:r>
              <a:rPr lang="en-US" sz="18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</p:txBody>
      </p:sp>
      <p:pic>
        <p:nvPicPr>
          <p:cNvPr id="34820" name="Picture 2">
            <a:extLst>
              <a:ext uri="{FF2B5EF4-FFF2-40B4-BE49-F238E27FC236}">
                <a16:creationId xmlns:a16="http://schemas.microsoft.com/office/drawing/2014/main" id="{4EFDC46B-DBE7-4538-A8AF-6D171D7F9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22461" r="53331" b="59961"/>
          <a:stretch>
            <a:fillRect/>
          </a:stretch>
        </p:blipFill>
        <p:spPr bwMode="auto">
          <a:xfrm>
            <a:off x="2589610" y="642938"/>
            <a:ext cx="3911203" cy="14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4">
            <a:extLst>
              <a:ext uri="{FF2B5EF4-FFF2-40B4-BE49-F238E27FC236}">
                <a16:creationId xmlns:a16="http://schemas.microsoft.com/office/drawing/2014/main" id="{CA1E04F6-8A26-41BA-B4B0-F5386D15D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 Anti-image Matrices</a:t>
            </a:r>
          </a:p>
        </p:txBody>
      </p:sp>
      <p:sp>
        <p:nvSpPr>
          <p:cNvPr id="35843" name="TextBox 4">
            <a:extLst>
              <a:ext uri="{FF2B5EF4-FFF2-40B4-BE49-F238E27FC236}">
                <a16:creationId xmlns:a16="http://schemas.microsoft.com/office/drawing/2014/main" id="{03A31CEA-FED3-4978-A7C4-30A1148F5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143" y="4043362"/>
            <a:ext cx="864255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Berdasarkan</a:t>
            </a:r>
            <a:r>
              <a:rPr lang="en-US" altLang="en-US" sz="1500" dirty="0">
                <a:solidFill>
                  <a:schemeClr val="tx1"/>
                </a:solidFill>
              </a:rPr>
              <a:t> Output Anti-image Correlation, </a:t>
            </a:r>
            <a:r>
              <a:rPr lang="en-US" altLang="en-US" sz="1500" dirty="0" err="1">
                <a:solidFill>
                  <a:schemeClr val="tx1"/>
                </a:solidFill>
              </a:rPr>
              <a:t>nampak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tidak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ada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nilai</a:t>
            </a:r>
            <a:r>
              <a:rPr lang="en-US" altLang="en-US" sz="1500" dirty="0">
                <a:solidFill>
                  <a:schemeClr val="tx1"/>
                </a:solidFill>
              </a:rPr>
              <a:t> MSA yang </a:t>
            </a:r>
            <a:r>
              <a:rPr lang="en-US" altLang="en-US" sz="1500" dirty="0" err="1">
                <a:solidFill>
                  <a:schemeClr val="tx1"/>
                </a:solidFill>
              </a:rPr>
              <a:t>dibawah</a:t>
            </a:r>
            <a:r>
              <a:rPr lang="en-US" altLang="en-US" sz="1500" dirty="0">
                <a:solidFill>
                  <a:schemeClr val="tx1"/>
                </a:solidFill>
              </a:rPr>
              <a:t> 0,5, </a:t>
            </a:r>
          </a:p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Dengan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demikian</a:t>
            </a:r>
            <a:r>
              <a:rPr lang="en-US" altLang="en-US" sz="1500" dirty="0">
                <a:solidFill>
                  <a:schemeClr val="tx1"/>
                </a:solidFill>
              </a:rPr>
              <a:t> proses </a:t>
            </a:r>
            <a:r>
              <a:rPr lang="en-US" altLang="en-US" sz="1500" dirty="0" err="1">
                <a:solidFill>
                  <a:schemeClr val="tx1"/>
                </a:solidFill>
              </a:rPr>
              <a:t>bisa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dilanjutkan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5844" name="Picture 2">
            <a:extLst>
              <a:ext uri="{FF2B5EF4-FFF2-40B4-BE49-F238E27FC236}">
                <a16:creationId xmlns:a16="http://schemas.microsoft.com/office/drawing/2014/main" id="{BF8321F1-696E-4842-8CA7-CE084DF95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0" t="41992" r="25330" b="9180"/>
          <a:stretch>
            <a:fillRect/>
          </a:stretch>
        </p:blipFill>
        <p:spPr bwMode="auto">
          <a:xfrm>
            <a:off x="1518048" y="555972"/>
            <a:ext cx="6107906" cy="348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4">
            <a:extLst>
              <a:ext uri="{FF2B5EF4-FFF2-40B4-BE49-F238E27FC236}">
                <a16:creationId xmlns:a16="http://schemas.microsoft.com/office/drawing/2014/main" id="{2E208300-507B-425F-AE5C-E6B9408D9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 Total Variance Explained</a:t>
            </a:r>
          </a:p>
        </p:txBody>
      </p:sp>
      <p:sp>
        <p:nvSpPr>
          <p:cNvPr id="36867" name="TextBox 4">
            <a:extLst>
              <a:ext uri="{FF2B5EF4-FFF2-40B4-BE49-F238E27FC236}">
                <a16:creationId xmlns:a16="http://schemas.microsoft.com/office/drawing/2014/main" id="{E3197041-E8CF-4BEA-8A48-C1BB8A7B4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57" y="727000"/>
            <a:ext cx="727640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Berdasarkan</a:t>
            </a:r>
            <a:r>
              <a:rPr lang="en-US" altLang="en-US" sz="1500" dirty="0">
                <a:solidFill>
                  <a:schemeClr val="tx1"/>
                </a:solidFill>
              </a:rPr>
              <a:t> Output Total Variance Explained, </a:t>
            </a:r>
            <a:r>
              <a:rPr lang="en-US" altLang="en-US" sz="1500" dirty="0" err="1">
                <a:solidFill>
                  <a:schemeClr val="tx1"/>
                </a:solidFill>
              </a:rPr>
              <a:t>nampat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terdapat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dua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yang </a:t>
            </a:r>
            <a:r>
              <a:rPr lang="en-US" altLang="en-US" sz="1500" dirty="0" err="1">
                <a:solidFill>
                  <a:schemeClr val="tx1"/>
                </a:solidFill>
              </a:rPr>
              <a:t>terbentuk</a:t>
            </a:r>
            <a:r>
              <a:rPr lang="en-US" altLang="en-US" sz="15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en-US" sz="1500" dirty="0">
                <a:solidFill>
                  <a:schemeClr val="tx1"/>
                </a:solidFill>
              </a:rPr>
              <a:t>Nilai % of Variance 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1 pada Initial Eigenvalues </a:t>
            </a:r>
            <a:r>
              <a:rPr lang="en-US" altLang="en-US" sz="1500" dirty="0" err="1">
                <a:solidFill>
                  <a:schemeClr val="tx1"/>
                </a:solidFill>
              </a:rPr>
              <a:t>sebesar</a:t>
            </a:r>
            <a:r>
              <a:rPr lang="en-US" altLang="en-US" sz="1500" dirty="0">
                <a:solidFill>
                  <a:schemeClr val="tx1"/>
                </a:solidFill>
              </a:rPr>
              <a:t> 65,595% , </a:t>
            </a:r>
            <a:r>
              <a:rPr lang="en-US" altLang="en-US" sz="1500" dirty="0" err="1">
                <a:solidFill>
                  <a:schemeClr val="tx1"/>
                </a:solidFill>
              </a:rPr>
              <a:t>ini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berarti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bahwa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 1 </a:t>
            </a:r>
            <a:r>
              <a:rPr lang="en-US" altLang="en-US" sz="1500" dirty="0" err="1">
                <a:solidFill>
                  <a:schemeClr val="tx1"/>
                </a:solidFill>
              </a:rPr>
              <a:t>mampu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menjelaskan</a:t>
            </a:r>
            <a:r>
              <a:rPr lang="en-US" altLang="en-US" sz="1500" dirty="0">
                <a:solidFill>
                  <a:schemeClr val="tx1"/>
                </a:solidFill>
              </a:rPr>
              <a:t> 65,595%  </a:t>
            </a:r>
            <a:r>
              <a:rPr lang="en-US" altLang="en-US" sz="1500" dirty="0" err="1">
                <a:solidFill>
                  <a:schemeClr val="tx1"/>
                </a:solidFill>
              </a:rPr>
              <a:t>dari</a:t>
            </a:r>
            <a:r>
              <a:rPr lang="en-US" altLang="en-US" sz="1500" dirty="0">
                <a:solidFill>
                  <a:schemeClr val="tx1"/>
                </a:solidFill>
              </a:rPr>
              <a:t>  total variance.</a:t>
            </a:r>
          </a:p>
          <a:p>
            <a:pPr algn="just"/>
            <a:r>
              <a:rPr lang="en-US" altLang="en-US" sz="1500" dirty="0">
                <a:solidFill>
                  <a:schemeClr val="tx1"/>
                </a:solidFill>
              </a:rPr>
              <a:t>Nilai % of Variance 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2 pada Initial Eigenvalues </a:t>
            </a:r>
            <a:r>
              <a:rPr lang="en-US" altLang="en-US" sz="1500" dirty="0" err="1">
                <a:solidFill>
                  <a:schemeClr val="tx1"/>
                </a:solidFill>
              </a:rPr>
              <a:t>sebesar</a:t>
            </a:r>
            <a:r>
              <a:rPr lang="en-US" altLang="en-US" sz="1500" dirty="0">
                <a:solidFill>
                  <a:schemeClr val="tx1"/>
                </a:solidFill>
              </a:rPr>
              <a:t> 18,071% , </a:t>
            </a:r>
            <a:r>
              <a:rPr lang="en-US" altLang="en-US" sz="1500" dirty="0" err="1">
                <a:solidFill>
                  <a:schemeClr val="tx1"/>
                </a:solidFill>
              </a:rPr>
              <a:t>ini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berarti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bahwa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 2 </a:t>
            </a:r>
            <a:r>
              <a:rPr lang="en-US" altLang="en-US" sz="1500" dirty="0" err="1">
                <a:solidFill>
                  <a:schemeClr val="tx1"/>
                </a:solidFill>
              </a:rPr>
              <a:t>mampu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menjelaskan</a:t>
            </a:r>
            <a:r>
              <a:rPr lang="en-US" altLang="en-US" sz="1500" dirty="0">
                <a:solidFill>
                  <a:schemeClr val="tx1"/>
                </a:solidFill>
              </a:rPr>
              <a:t> 18,071%  </a:t>
            </a:r>
            <a:r>
              <a:rPr lang="en-US" altLang="en-US" sz="1500" dirty="0" err="1">
                <a:solidFill>
                  <a:schemeClr val="tx1"/>
                </a:solidFill>
              </a:rPr>
              <a:t>dari</a:t>
            </a:r>
            <a:r>
              <a:rPr lang="en-US" altLang="en-US" sz="1500" dirty="0">
                <a:solidFill>
                  <a:schemeClr val="tx1"/>
                </a:solidFill>
              </a:rPr>
              <a:t>  total variance.</a:t>
            </a:r>
          </a:p>
        </p:txBody>
      </p:sp>
      <p:pic>
        <p:nvPicPr>
          <p:cNvPr id="36868" name="Picture 2">
            <a:extLst>
              <a:ext uri="{FF2B5EF4-FFF2-40B4-BE49-F238E27FC236}">
                <a16:creationId xmlns:a16="http://schemas.microsoft.com/office/drawing/2014/main" id="{8CD90F4A-69A3-4CE8-A7CD-379FF674E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t="45898" r="17642" b="21875"/>
          <a:stretch>
            <a:fillRect/>
          </a:stretch>
        </p:blipFill>
        <p:spPr bwMode="auto">
          <a:xfrm>
            <a:off x="1143001" y="2362506"/>
            <a:ext cx="6482953" cy="2625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4">
            <a:extLst>
              <a:ext uri="{FF2B5EF4-FFF2-40B4-BE49-F238E27FC236}">
                <a16:creationId xmlns:a16="http://schemas.microsoft.com/office/drawing/2014/main" id="{CD167440-2B67-4E7E-BC51-90403407D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10715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>
                <a:solidFill>
                  <a:schemeClr val="tx1"/>
                </a:solidFill>
              </a:rPr>
              <a:t>Hasil Output : Component Matrix</a:t>
            </a:r>
          </a:p>
        </p:txBody>
      </p:sp>
      <p:sp>
        <p:nvSpPr>
          <p:cNvPr id="37891" name="TextBox 4">
            <a:extLst>
              <a:ext uri="{FF2B5EF4-FFF2-40B4-BE49-F238E27FC236}">
                <a16:creationId xmlns:a16="http://schemas.microsoft.com/office/drawing/2014/main" id="{CC67E893-5AFF-4F3F-BC3B-191CF8389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940" y="760041"/>
            <a:ext cx="4621699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Berdasarkan</a:t>
            </a:r>
            <a:r>
              <a:rPr lang="en-US" altLang="en-US" sz="1500" dirty="0">
                <a:solidFill>
                  <a:schemeClr val="tx1"/>
                </a:solidFill>
              </a:rPr>
              <a:t> Output Component Matrix </a:t>
            </a:r>
            <a:r>
              <a:rPr lang="en-US" altLang="en-US" sz="1500" dirty="0" err="1">
                <a:solidFill>
                  <a:schemeClr val="tx1"/>
                </a:solidFill>
              </a:rPr>
              <a:t>nampak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bahwa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Ramah, </a:t>
            </a:r>
            <a:r>
              <a:rPr lang="en-US" altLang="en-US" sz="1500" dirty="0" err="1">
                <a:solidFill>
                  <a:schemeClr val="tx1"/>
                </a:solidFill>
              </a:rPr>
              <a:t>Cepat</a:t>
            </a:r>
            <a:r>
              <a:rPr lang="en-US" altLang="en-US" sz="1500" dirty="0">
                <a:solidFill>
                  <a:schemeClr val="tx1"/>
                </a:solidFill>
              </a:rPr>
              <a:t>, Tanya, </a:t>
            </a:r>
            <a:r>
              <a:rPr lang="en-US" altLang="en-US" sz="1500" dirty="0" err="1">
                <a:solidFill>
                  <a:schemeClr val="tx1"/>
                </a:solidFill>
              </a:rPr>
              <a:t>Non_Tunai</a:t>
            </a:r>
            <a:r>
              <a:rPr lang="en-US" altLang="en-US" sz="1500" dirty="0">
                <a:solidFill>
                  <a:schemeClr val="tx1"/>
                </a:solidFill>
              </a:rPr>
              <a:t>, dan </a:t>
            </a:r>
            <a:r>
              <a:rPr lang="en-US" altLang="en-US" sz="1500" dirty="0" err="1">
                <a:solidFill>
                  <a:schemeClr val="tx1"/>
                </a:solidFill>
              </a:rPr>
              <a:t>Kembali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masuk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dalam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500" b="1" dirty="0">
                <a:solidFill>
                  <a:schemeClr val="tx1"/>
                </a:solidFill>
              </a:rPr>
              <a:t> 1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en-US" sz="1500" dirty="0">
              <a:solidFill>
                <a:schemeClr val="tx1"/>
              </a:solidFill>
            </a:endParaRPr>
          </a:p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Untuk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Kualitas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masuk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dalam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500" b="1" dirty="0">
                <a:solidFill>
                  <a:schemeClr val="tx1"/>
                </a:solidFill>
              </a:rPr>
              <a:t> 2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sz="1500" dirty="0" err="1">
                <a:solidFill>
                  <a:schemeClr val="tx1"/>
                </a:solidFill>
              </a:rPr>
              <a:t>Sedangkan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variabel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Merk</a:t>
            </a:r>
            <a:r>
              <a:rPr lang="en-US" altLang="en-US" sz="1500" dirty="0">
                <a:solidFill>
                  <a:schemeClr val="tx1"/>
                </a:solidFill>
              </a:rPr>
              <a:t> dan </a:t>
            </a:r>
            <a:r>
              <a:rPr lang="en-US" altLang="en-US" sz="1500" dirty="0" err="1">
                <a:solidFill>
                  <a:schemeClr val="tx1"/>
                </a:solidFill>
              </a:rPr>
              <a:t>Harga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belum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bisa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bisa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ditentukan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masuk</a:t>
            </a:r>
            <a:r>
              <a:rPr lang="en-US" altLang="en-US" sz="1500" dirty="0">
                <a:solidFill>
                  <a:schemeClr val="tx1"/>
                </a:solidFill>
              </a:rPr>
              <a:t> pada </a:t>
            </a:r>
            <a:r>
              <a:rPr lang="en-US" altLang="en-US" sz="15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500" b="1" dirty="0">
                <a:solidFill>
                  <a:schemeClr val="tx1"/>
                </a:solidFill>
              </a:rPr>
              <a:t> 1 </a:t>
            </a:r>
            <a:r>
              <a:rPr lang="en-US" altLang="en-US" sz="1500" dirty="0" err="1">
                <a:solidFill>
                  <a:schemeClr val="tx1"/>
                </a:solidFill>
              </a:rPr>
              <a:t>ataupun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500" b="1" dirty="0">
                <a:solidFill>
                  <a:schemeClr val="tx1"/>
                </a:solidFill>
              </a:rPr>
              <a:t> 2</a:t>
            </a:r>
            <a:r>
              <a:rPr lang="en-US" altLang="en-US" sz="1500" dirty="0">
                <a:solidFill>
                  <a:schemeClr val="tx1"/>
                </a:solidFill>
              </a:rPr>
              <a:t>, </a:t>
            </a:r>
            <a:r>
              <a:rPr lang="en-US" altLang="en-US" sz="1500" dirty="0" err="1">
                <a:solidFill>
                  <a:schemeClr val="tx1"/>
                </a:solidFill>
              </a:rPr>
              <a:t>sebab</a:t>
            </a:r>
            <a:r>
              <a:rPr lang="en-US" altLang="en-US" sz="1500" dirty="0">
                <a:solidFill>
                  <a:schemeClr val="tx1"/>
                </a:solidFill>
              </a:rPr>
              <a:t> pada </a:t>
            </a:r>
            <a:r>
              <a:rPr lang="en-US" altLang="en-US" sz="1500" dirty="0" err="1">
                <a:solidFill>
                  <a:schemeClr val="tx1"/>
                </a:solidFill>
              </a:rPr>
              <a:t>kedua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nilainya</a:t>
            </a:r>
            <a:r>
              <a:rPr lang="en-US" altLang="en-US" sz="1500" dirty="0">
                <a:solidFill>
                  <a:schemeClr val="tx1"/>
                </a:solidFill>
              </a:rPr>
              <a:t> di </a:t>
            </a:r>
            <a:r>
              <a:rPr lang="en-US" altLang="en-US" sz="1500" dirty="0" err="1">
                <a:solidFill>
                  <a:schemeClr val="tx1"/>
                </a:solidFill>
              </a:rPr>
              <a:t>atas</a:t>
            </a:r>
            <a:r>
              <a:rPr lang="en-US" altLang="en-US" sz="1500" dirty="0">
                <a:solidFill>
                  <a:schemeClr val="tx1"/>
                </a:solidFill>
              </a:rPr>
              <a:t> 0,5.</a:t>
            </a:r>
          </a:p>
          <a:p>
            <a:pPr algn="just"/>
            <a:endParaRPr lang="en-US" altLang="en-US" sz="1500" dirty="0">
              <a:solidFill>
                <a:schemeClr val="tx1"/>
              </a:solidFill>
            </a:endParaRPr>
          </a:p>
          <a:p>
            <a:pPr algn="just"/>
            <a:r>
              <a:rPr lang="en-US" altLang="en-US" sz="1500" dirty="0">
                <a:solidFill>
                  <a:schemeClr val="tx1"/>
                </a:solidFill>
              </a:rPr>
              <a:t>Agar </a:t>
            </a:r>
            <a:r>
              <a:rPr lang="en-US" altLang="en-US" sz="1500" dirty="0" err="1">
                <a:solidFill>
                  <a:schemeClr val="tx1"/>
                </a:solidFill>
              </a:rPr>
              <a:t>kedudukan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Merk</a:t>
            </a:r>
            <a:r>
              <a:rPr lang="en-US" altLang="en-US" sz="1500" dirty="0">
                <a:solidFill>
                  <a:schemeClr val="tx1"/>
                </a:solidFill>
              </a:rPr>
              <a:t> dan </a:t>
            </a:r>
            <a:r>
              <a:rPr lang="en-US" altLang="en-US" sz="1500" dirty="0" err="1">
                <a:solidFill>
                  <a:schemeClr val="tx1"/>
                </a:solidFill>
              </a:rPr>
              <a:t>Harga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jelas</a:t>
            </a:r>
            <a:r>
              <a:rPr lang="en-US" altLang="en-US" sz="1500" dirty="0">
                <a:solidFill>
                  <a:schemeClr val="tx1"/>
                </a:solidFill>
              </a:rPr>
              <a:t> (</a:t>
            </a:r>
            <a:r>
              <a:rPr lang="en-US" altLang="en-US" sz="1500" dirty="0" err="1">
                <a:solidFill>
                  <a:schemeClr val="tx1"/>
                </a:solidFill>
              </a:rPr>
              <a:t>masuk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1 </a:t>
            </a:r>
            <a:r>
              <a:rPr lang="en-US" altLang="en-US" sz="1500" dirty="0" err="1">
                <a:solidFill>
                  <a:schemeClr val="tx1"/>
                </a:solidFill>
              </a:rPr>
              <a:t>atau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2), </a:t>
            </a:r>
            <a:r>
              <a:rPr lang="en-US" altLang="en-US" sz="1500" dirty="0" err="1">
                <a:solidFill>
                  <a:schemeClr val="tx1"/>
                </a:solidFill>
              </a:rPr>
              <a:t>maka</a:t>
            </a:r>
            <a:r>
              <a:rPr lang="en-US" altLang="en-US" sz="1500" dirty="0">
                <a:solidFill>
                  <a:schemeClr val="tx1"/>
                </a:solidFill>
              </a:rPr>
              <a:t> pada </a:t>
            </a:r>
            <a:r>
              <a:rPr lang="en-US" altLang="en-US" sz="1500" dirty="0" err="1">
                <a:solidFill>
                  <a:schemeClr val="tx1"/>
                </a:solidFill>
              </a:rPr>
              <a:t>Analisis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Faktor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perlu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dilakukan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suatu</a:t>
            </a:r>
            <a:r>
              <a:rPr lang="en-US" altLang="en-US" sz="1500" dirty="0">
                <a:solidFill>
                  <a:schemeClr val="tx1"/>
                </a:solidFill>
              </a:rPr>
              <a:t> </a:t>
            </a:r>
            <a:r>
              <a:rPr lang="en-US" altLang="en-US" sz="1500" dirty="0" err="1">
                <a:solidFill>
                  <a:schemeClr val="tx1"/>
                </a:solidFill>
              </a:rPr>
              <a:t>Rotasi</a:t>
            </a:r>
            <a:r>
              <a:rPr lang="en-US" altLang="en-US" sz="15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6B57CAE1-11CD-4FAA-A6A0-4A8B225E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t="47852" r="66508" b="16016"/>
          <a:stretch>
            <a:fillRect/>
          </a:stretch>
        </p:blipFill>
        <p:spPr bwMode="auto">
          <a:xfrm>
            <a:off x="5558689" y="1101212"/>
            <a:ext cx="3199549" cy="257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Box 4">
            <a:extLst>
              <a:ext uri="{FF2B5EF4-FFF2-40B4-BE49-F238E27FC236}">
                <a16:creationId xmlns:a16="http://schemas.microsoft.com/office/drawing/2014/main" id="{9D23E989-D552-461F-B9CF-962AB0CC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594" y="94233"/>
            <a:ext cx="616148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Hasil Output : Rotated Component Matrix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Hasil </a:t>
            </a:r>
            <a:r>
              <a:rPr lang="en-US" altLang="en-US" sz="2400" dirty="0" err="1">
                <a:solidFill>
                  <a:schemeClr val="tx1"/>
                </a:solidFill>
              </a:rPr>
              <a:t>setelah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dilakukan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suatu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rotasi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8915" name="TextBox 4">
            <a:extLst>
              <a:ext uri="{FF2B5EF4-FFF2-40B4-BE49-F238E27FC236}">
                <a16:creationId xmlns:a16="http://schemas.microsoft.com/office/drawing/2014/main" id="{31BDFFAF-7078-4E8E-B791-8BB1E6D21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592" y="2089546"/>
            <a:ext cx="6161485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800" dirty="0" err="1">
                <a:solidFill>
                  <a:schemeClr val="tx1"/>
                </a:solidFill>
              </a:rPr>
              <a:t>Berdasarkan</a:t>
            </a:r>
            <a:r>
              <a:rPr lang="en-US" altLang="en-US" sz="1800" dirty="0">
                <a:solidFill>
                  <a:schemeClr val="tx1"/>
                </a:solidFill>
              </a:rPr>
              <a:t> Output Rotated Component Matrix </a:t>
            </a:r>
            <a:r>
              <a:rPr lang="en-US" altLang="en-US" sz="1800" dirty="0" err="1">
                <a:solidFill>
                  <a:schemeClr val="tx1"/>
                </a:solidFill>
              </a:rPr>
              <a:t>nampak</a:t>
            </a:r>
            <a:r>
              <a:rPr lang="en-US" altLang="en-US" sz="1800" dirty="0">
                <a:solidFill>
                  <a:schemeClr val="tx1"/>
                </a:solidFill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</a:rPr>
              <a:t>bahwa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variabel</a:t>
            </a:r>
            <a:r>
              <a:rPr lang="en-US" altLang="en-US" sz="1800" dirty="0">
                <a:solidFill>
                  <a:schemeClr val="tx1"/>
                </a:solidFill>
              </a:rPr>
              <a:t> Ramah, </a:t>
            </a:r>
            <a:r>
              <a:rPr lang="en-US" altLang="en-US" sz="1800" dirty="0" err="1">
                <a:solidFill>
                  <a:schemeClr val="tx1"/>
                </a:solidFill>
              </a:rPr>
              <a:t>Cepat</a:t>
            </a:r>
            <a:r>
              <a:rPr lang="en-US" altLang="en-US" sz="1800" dirty="0">
                <a:solidFill>
                  <a:schemeClr val="tx1"/>
                </a:solidFill>
              </a:rPr>
              <a:t>, Tanya, </a:t>
            </a:r>
            <a:r>
              <a:rPr lang="en-US" altLang="en-US" sz="1800" dirty="0" err="1">
                <a:solidFill>
                  <a:schemeClr val="tx1"/>
                </a:solidFill>
              </a:rPr>
              <a:t>Non_Tunai</a:t>
            </a:r>
            <a:r>
              <a:rPr lang="en-US" altLang="en-US" sz="1800" dirty="0">
                <a:solidFill>
                  <a:schemeClr val="tx1"/>
                </a:solidFill>
              </a:rPr>
              <a:t>, dan </a:t>
            </a:r>
            <a:r>
              <a:rPr lang="en-US" altLang="en-US" sz="1800" dirty="0" err="1">
                <a:solidFill>
                  <a:schemeClr val="tx1"/>
                </a:solidFill>
              </a:rPr>
              <a:t>Kembali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masuk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dalam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Component 1 </a:t>
            </a:r>
            <a:r>
              <a:rPr lang="en-US" altLang="en-US" sz="1800" dirty="0" err="1">
                <a:solidFill>
                  <a:schemeClr val="tx1"/>
                </a:solidFill>
              </a:rPr>
              <a:t>atau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800" b="1" dirty="0">
                <a:solidFill>
                  <a:schemeClr val="tx1"/>
                </a:solidFill>
              </a:rPr>
              <a:t> 1</a:t>
            </a:r>
            <a:r>
              <a:rPr lang="en-US" altLang="en-US" sz="18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sz="1800" dirty="0" err="1">
                <a:solidFill>
                  <a:schemeClr val="tx1"/>
                </a:solidFill>
              </a:rPr>
              <a:t>Untuk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variabel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Kualitas</a:t>
            </a:r>
            <a:r>
              <a:rPr lang="en-US" altLang="en-US" sz="1800" dirty="0">
                <a:solidFill>
                  <a:schemeClr val="tx1"/>
                </a:solidFill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</a:rPr>
              <a:t>Merk</a:t>
            </a:r>
            <a:r>
              <a:rPr lang="en-US" altLang="en-US" sz="1800" dirty="0">
                <a:solidFill>
                  <a:schemeClr val="tx1"/>
                </a:solidFill>
              </a:rPr>
              <a:t> dan </a:t>
            </a:r>
            <a:r>
              <a:rPr lang="en-US" altLang="en-US" sz="1800" dirty="0" err="1">
                <a:solidFill>
                  <a:schemeClr val="tx1"/>
                </a:solidFill>
              </a:rPr>
              <a:t>Harga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masuk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dalam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b="1" dirty="0">
                <a:solidFill>
                  <a:schemeClr val="tx1"/>
                </a:solidFill>
              </a:rPr>
              <a:t>Component 2  </a:t>
            </a:r>
            <a:r>
              <a:rPr lang="en-US" altLang="en-US" sz="1800" dirty="0" err="1">
                <a:solidFill>
                  <a:schemeClr val="tx1"/>
                </a:solidFill>
              </a:rPr>
              <a:t>atau</a:t>
            </a:r>
            <a:r>
              <a:rPr lang="en-US" altLang="en-US" sz="1800" b="1" dirty="0">
                <a:solidFill>
                  <a:schemeClr val="tx1"/>
                </a:solidFill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</a:rPr>
              <a:t>Faktor</a:t>
            </a:r>
            <a:r>
              <a:rPr lang="en-US" altLang="en-US" sz="1800" b="1" dirty="0">
                <a:solidFill>
                  <a:schemeClr val="tx1"/>
                </a:solidFill>
              </a:rPr>
              <a:t> 2</a:t>
            </a:r>
            <a:r>
              <a:rPr lang="en-US" altLang="en-US" sz="18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en-US" sz="1800" dirty="0">
              <a:solidFill>
                <a:schemeClr val="tx1"/>
              </a:solidFill>
            </a:endParaRPr>
          </a:p>
          <a:p>
            <a:pPr algn="just"/>
            <a:r>
              <a:rPr lang="en-US" altLang="en-US" sz="1800" dirty="0" err="1">
                <a:solidFill>
                  <a:schemeClr val="tx1"/>
                </a:solidFill>
              </a:rPr>
              <a:t>Penentuan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masuk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dalam</a:t>
            </a:r>
            <a:r>
              <a:rPr lang="en-US" altLang="en-US" sz="1800" dirty="0">
                <a:solidFill>
                  <a:schemeClr val="tx1"/>
                </a:solidFill>
              </a:rPr>
              <a:t> Component 1 </a:t>
            </a:r>
            <a:r>
              <a:rPr lang="en-US" altLang="en-US" sz="1800" dirty="0" err="1">
                <a:solidFill>
                  <a:schemeClr val="tx1"/>
                </a:solidFill>
              </a:rPr>
              <a:t>atau</a:t>
            </a:r>
            <a:r>
              <a:rPr lang="en-US" altLang="en-US" sz="1800" dirty="0">
                <a:solidFill>
                  <a:schemeClr val="tx1"/>
                </a:solidFill>
              </a:rPr>
              <a:t> Component 2, </a:t>
            </a:r>
            <a:r>
              <a:rPr lang="en-US" altLang="en-US" sz="1800" dirty="0" err="1">
                <a:solidFill>
                  <a:schemeClr val="tx1"/>
                </a:solidFill>
              </a:rPr>
              <a:t>yaitu</a:t>
            </a:r>
            <a:r>
              <a:rPr lang="en-US" altLang="en-US" sz="1800" dirty="0">
                <a:solidFill>
                  <a:schemeClr val="tx1"/>
                </a:solidFill>
              </a:rPr>
              <a:t> yang </a:t>
            </a:r>
            <a:r>
              <a:rPr lang="en-US" altLang="en-US" sz="1800" dirty="0" err="1">
                <a:solidFill>
                  <a:schemeClr val="tx1"/>
                </a:solidFill>
              </a:rPr>
              <a:t>mempunyai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nilai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lebih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dari</a:t>
            </a:r>
            <a:r>
              <a:rPr lang="en-US" altLang="en-US" sz="1800" dirty="0">
                <a:solidFill>
                  <a:schemeClr val="tx1"/>
                </a:solidFill>
              </a:rPr>
              <a:t> 0,5.</a:t>
            </a:r>
          </a:p>
        </p:txBody>
      </p:sp>
      <p:pic>
        <p:nvPicPr>
          <p:cNvPr id="38916" name="Picture 2">
            <a:extLst>
              <a:ext uri="{FF2B5EF4-FFF2-40B4-BE49-F238E27FC236}">
                <a16:creationId xmlns:a16="http://schemas.microsoft.com/office/drawing/2014/main" id="{EACD581D-6D80-41C7-AB1E-B2D6E6AF6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9" t="25391" r="66508" b="33594"/>
          <a:stretch>
            <a:fillRect/>
          </a:stretch>
        </p:blipFill>
        <p:spPr bwMode="auto">
          <a:xfrm>
            <a:off x="6105313" y="175136"/>
            <a:ext cx="2733888" cy="1914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Box 4">
            <a:extLst>
              <a:ext uri="{FF2B5EF4-FFF2-40B4-BE49-F238E27FC236}">
                <a16:creationId xmlns:a16="http://schemas.microsoft.com/office/drawing/2014/main" id="{F6ECF114-1C99-4B52-8C3D-82813C3CF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424" y="88940"/>
            <a:ext cx="616148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100" dirty="0">
                <a:solidFill>
                  <a:schemeClr val="tx1"/>
                </a:solidFill>
              </a:rPr>
              <a:t>Hasil Output : Component Score  Coefficient Matrix</a:t>
            </a:r>
          </a:p>
          <a:p>
            <a:pPr algn="just"/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39939" name="TextBox 4">
            <a:extLst>
              <a:ext uri="{FF2B5EF4-FFF2-40B4-BE49-F238E27FC236}">
                <a16:creationId xmlns:a16="http://schemas.microsoft.com/office/drawing/2014/main" id="{F7EBC461-2654-4F3B-B49C-81E17477C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7769" y="1196386"/>
            <a:ext cx="50341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1800" dirty="0">
                <a:solidFill>
                  <a:schemeClr val="tx1"/>
                </a:solidFill>
              </a:rPr>
              <a:t>Output Component Score  Coefficient Matrix </a:t>
            </a:r>
            <a:r>
              <a:rPr lang="en-US" altLang="en-US" sz="1800" dirty="0" err="1">
                <a:solidFill>
                  <a:schemeClr val="tx1"/>
                </a:solidFill>
              </a:rPr>
              <a:t>digunakan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untuk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menentukan</a:t>
            </a:r>
            <a:r>
              <a:rPr lang="en-US" altLang="en-US" sz="1800" dirty="0">
                <a:solidFill>
                  <a:schemeClr val="tx1"/>
                </a:solidFill>
              </a:rPr>
              <a:t> score </a:t>
            </a:r>
            <a:r>
              <a:rPr lang="en-US" altLang="en-US" sz="1800" dirty="0" err="1">
                <a:solidFill>
                  <a:schemeClr val="tx1"/>
                </a:solidFill>
              </a:rPr>
              <a:t>untuk</a:t>
            </a:r>
            <a:r>
              <a:rPr lang="en-US" altLang="en-US" sz="1800" dirty="0">
                <a:solidFill>
                  <a:schemeClr val="tx1"/>
                </a:solidFill>
              </a:rPr>
              <a:t> </a:t>
            </a:r>
            <a:r>
              <a:rPr lang="en-US" altLang="en-US" sz="1800" dirty="0" err="1">
                <a:solidFill>
                  <a:schemeClr val="tx1"/>
                </a:solidFill>
              </a:rPr>
              <a:t>masing-masing</a:t>
            </a:r>
            <a:r>
              <a:rPr lang="en-US" altLang="en-US" sz="1800" dirty="0">
                <a:solidFill>
                  <a:schemeClr val="tx1"/>
                </a:solidFill>
              </a:rPr>
              <a:t> score yang </a:t>
            </a:r>
            <a:r>
              <a:rPr lang="en-US" altLang="en-US" sz="1800" dirty="0" err="1">
                <a:solidFill>
                  <a:schemeClr val="tx1"/>
                </a:solidFill>
              </a:rPr>
              <a:t>terbentuk</a:t>
            </a:r>
            <a:r>
              <a:rPr lang="en-US" altLang="en-US" sz="1800" dirty="0">
                <a:solidFill>
                  <a:schemeClr val="tx1"/>
                </a:solidFill>
              </a:rPr>
              <a:t>, </a:t>
            </a:r>
            <a:r>
              <a:rPr lang="en-US" altLang="en-US" sz="1800" dirty="0" err="1">
                <a:solidFill>
                  <a:schemeClr val="tx1"/>
                </a:solidFill>
              </a:rPr>
              <a:t>yaitu</a:t>
            </a:r>
            <a:r>
              <a:rPr lang="en-US" altLang="en-US" sz="1800" dirty="0">
                <a:solidFill>
                  <a:schemeClr val="tx1"/>
                </a:solidFill>
              </a:rPr>
              <a:t> : Fac1_1 dan Fac2-1.</a:t>
            </a:r>
          </a:p>
        </p:txBody>
      </p:sp>
      <p:pic>
        <p:nvPicPr>
          <p:cNvPr id="39940" name="Picture 2">
            <a:extLst>
              <a:ext uri="{FF2B5EF4-FFF2-40B4-BE49-F238E27FC236}">
                <a16:creationId xmlns:a16="http://schemas.microsoft.com/office/drawing/2014/main" id="{00F19E65-CBA3-4EB2-8F39-0D91FDC4A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22461" r="67056" b="38477"/>
          <a:stretch>
            <a:fillRect/>
          </a:stretch>
        </p:blipFill>
        <p:spPr bwMode="auto">
          <a:xfrm>
            <a:off x="145795" y="839583"/>
            <a:ext cx="3501973" cy="310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">
            <a:extLst>
              <a:ext uri="{FF2B5EF4-FFF2-40B4-BE49-F238E27FC236}">
                <a16:creationId xmlns:a16="http://schemas.microsoft.com/office/drawing/2014/main" id="{6000C385-7260-4A9C-A7E7-09ED140D6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985" y="231980"/>
            <a:ext cx="616148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700" dirty="0" err="1">
                <a:solidFill>
                  <a:schemeClr val="tx1"/>
                </a:solidFill>
              </a:rPr>
              <a:t>Berdasarkan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isi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1 yang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dominannya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meliputi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variabel</a:t>
            </a:r>
            <a:r>
              <a:rPr lang="en-US" altLang="en-US" sz="2700" dirty="0">
                <a:solidFill>
                  <a:schemeClr val="tx1"/>
                </a:solidFill>
              </a:rPr>
              <a:t> Ramah, </a:t>
            </a:r>
            <a:r>
              <a:rPr lang="en-US" altLang="en-US" sz="2700" dirty="0" err="1">
                <a:solidFill>
                  <a:schemeClr val="tx1"/>
                </a:solidFill>
              </a:rPr>
              <a:t>Cepat</a:t>
            </a:r>
            <a:r>
              <a:rPr lang="en-US" altLang="en-US" sz="2700" dirty="0">
                <a:solidFill>
                  <a:schemeClr val="tx1"/>
                </a:solidFill>
              </a:rPr>
              <a:t>, Tanya, </a:t>
            </a:r>
            <a:r>
              <a:rPr lang="en-US" altLang="en-US" sz="2700" dirty="0" err="1">
                <a:solidFill>
                  <a:schemeClr val="tx1"/>
                </a:solidFill>
              </a:rPr>
              <a:t>Non_Tunai</a:t>
            </a:r>
            <a:r>
              <a:rPr lang="en-US" altLang="en-US" sz="2700" dirty="0">
                <a:solidFill>
                  <a:schemeClr val="tx1"/>
                </a:solidFill>
              </a:rPr>
              <a:t> dan </a:t>
            </a:r>
            <a:r>
              <a:rPr lang="en-US" altLang="en-US" sz="2700" dirty="0" err="1">
                <a:solidFill>
                  <a:schemeClr val="tx1"/>
                </a:solidFill>
              </a:rPr>
              <a:t>Kembali</a:t>
            </a:r>
            <a:r>
              <a:rPr lang="en-US" altLang="en-US" sz="2700" dirty="0">
                <a:solidFill>
                  <a:schemeClr val="tx1"/>
                </a:solidFill>
              </a:rPr>
              <a:t> , </a:t>
            </a:r>
            <a:r>
              <a:rPr lang="en-US" altLang="en-US" sz="2700" dirty="0" err="1">
                <a:solidFill>
                  <a:schemeClr val="tx1"/>
                </a:solidFill>
              </a:rPr>
              <a:t>maka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1 </a:t>
            </a:r>
            <a:r>
              <a:rPr lang="en-US" altLang="en-US" sz="2700" dirty="0" err="1">
                <a:solidFill>
                  <a:schemeClr val="tx1"/>
                </a:solidFill>
              </a:rPr>
              <a:t>dinamakan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dengan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b="1" dirty="0" err="1">
                <a:solidFill>
                  <a:schemeClr val="tx1"/>
                </a:solidFill>
              </a:rPr>
              <a:t>Pelayanan</a:t>
            </a:r>
            <a:r>
              <a:rPr lang="en-US" altLang="en-US" sz="2700" dirty="0">
                <a:solidFill>
                  <a:schemeClr val="tx1"/>
                </a:solidFill>
              </a:rPr>
              <a:t>.</a:t>
            </a:r>
          </a:p>
          <a:p>
            <a:pPr algn="just"/>
            <a:endParaRPr lang="en-US" altLang="en-US" sz="2700" dirty="0">
              <a:solidFill>
                <a:schemeClr val="tx1"/>
              </a:solidFill>
            </a:endParaRPr>
          </a:p>
          <a:p>
            <a:pPr algn="just"/>
            <a:r>
              <a:rPr lang="en-US" altLang="en-US" sz="2700" dirty="0" err="1">
                <a:solidFill>
                  <a:schemeClr val="tx1"/>
                </a:solidFill>
              </a:rPr>
              <a:t>Sedangkan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isi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2 yang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dominannya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meliputi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variabel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Kualitas</a:t>
            </a:r>
            <a:r>
              <a:rPr lang="en-US" altLang="en-US" sz="2700" dirty="0">
                <a:solidFill>
                  <a:schemeClr val="tx1"/>
                </a:solidFill>
              </a:rPr>
              <a:t> , </a:t>
            </a:r>
            <a:r>
              <a:rPr lang="en-US" altLang="en-US" sz="2700" dirty="0" err="1">
                <a:solidFill>
                  <a:schemeClr val="tx1"/>
                </a:solidFill>
              </a:rPr>
              <a:t>Merek</a:t>
            </a:r>
            <a:r>
              <a:rPr lang="en-US" altLang="en-US" sz="2700" dirty="0">
                <a:solidFill>
                  <a:schemeClr val="tx1"/>
                </a:solidFill>
              </a:rPr>
              <a:t>, dan </a:t>
            </a:r>
            <a:r>
              <a:rPr lang="en-US" altLang="en-US" sz="2700" dirty="0" err="1">
                <a:solidFill>
                  <a:schemeClr val="tx1"/>
                </a:solidFill>
              </a:rPr>
              <a:t>Harga</a:t>
            </a:r>
            <a:r>
              <a:rPr lang="en-US" altLang="en-US" sz="2700" dirty="0">
                <a:solidFill>
                  <a:schemeClr val="tx1"/>
                </a:solidFill>
              </a:rPr>
              <a:t> , </a:t>
            </a:r>
            <a:r>
              <a:rPr lang="en-US" altLang="en-US" sz="2700" dirty="0" err="1">
                <a:solidFill>
                  <a:schemeClr val="tx1"/>
                </a:solidFill>
              </a:rPr>
              <a:t>maka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r>
              <a:rPr lang="en-US" altLang="en-US" sz="2700" dirty="0">
                <a:solidFill>
                  <a:schemeClr val="tx1"/>
                </a:solidFill>
              </a:rPr>
              <a:t> 2 </a:t>
            </a:r>
            <a:r>
              <a:rPr lang="en-US" altLang="en-US" sz="2700" dirty="0" err="1">
                <a:solidFill>
                  <a:schemeClr val="tx1"/>
                </a:solidFill>
              </a:rPr>
              <a:t>dinamakan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dengan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b="1" dirty="0" err="1">
                <a:solidFill>
                  <a:schemeClr val="tx1"/>
                </a:solidFill>
              </a:rPr>
              <a:t>Barang</a:t>
            </a:r>
            <a:r>
              <a:rPr lang="en-US" altLang="en-US" sz="27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68AE46E0-962F-451B-B46C-65C062B1A7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6858000" cy="857250"/>
          </a:xfrm>
        </p:spPr>
        <p:txBody>
          <a:bodyPr/>
          <a:lstStyle/>
          <a:p>
            <a:r>
              <a:rPr lang="en-US" altLang="en-US" sz="3600" dirty="0">
                <a:solidFill>
                  <a:schemeClr val="tx1"/>
                </a:solidFill>
              </a:rPr>
              <a:t>PERSYARATAN KUESIONER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643B40CD-3572-41FB-AE98-77CAA41730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1028700"/>
            <a:ext cx="6858000" cy="4114800"/>
          </a:xfrm>
        </p:spPr>
        <p:txBody>
          <a:bodyPr/>
          <a:lstStyle/>
          <a:p>
            <a:r>
              <a:rPr lang="en-US" altLang="en-US" sz="3000"/>
              <a:t>Relevan dengan tujuan penelitian</a:t>
            </a:r>
          </a:p>
          <a:p>
            <a:r>
              <a:rPr lang="en-US" altLang="en-US" sz="3000"/>
              <a:t>Mudah ditanyakan</a:t>
            </a:r>
          </a:p>
          <a:p>
            <a:r>
              <a:rPr lang="en-US" altLang="en-US" sz="3000"/>
              <a:t>Mudah dijawab</a:t>
            </a:r>
          </a:p>
          <a:p>
            <a:r>
              <a:rPr lang="en-US" altLang="en-US" sz="3000"/>
              <a:t>Data mudah diolah / diproses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8B6BD40-C2CB-4D81-AF4C-95D133EE2399}"/>
              </a:ext>
            </a:extLst>
          </p:cNvPr>
          <p:cNvGrpSpPr/>
          <p:nvPr/>
        </p:nvGrpSpPr>
        <p:grpSpPr>
          <a:xfrm>
            <a:off x="0" y="3688915"/>
            <a:ext cx="9144000" cy="1484946"/>
            <a:chOff x="0" y="3111690"/>
            <a:chExt cx="12967646" cy="37992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C764F7-F923-461F-AADC-C00DADD28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13133"/>
            <a:stretch/>
          </p:blipFill>
          <p:spPr>
            <a:xfrm>
              <a:off x="6441741" y="3111690"/>
              <a:ext cx="6525905" cy="3799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CA7059-A800-49B6-A413-85716BFD5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5"/>
            <a:stretch/>
          </p:blipFill>
          <p:spPr>
            <a:xfrm>
              <a:off x="0" y="4189862"/>
              <a:ext cx="6564573" cy="26681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96181" y="3031150"/>
            <a:ext cx="6127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LATIHAN DAN PENUGASAN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DIKERJAKAN UNTUK PENILAIAN SERTIFIKAT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tx1"/>
                </a:solidFill>
                <a:latin typeface="Oswald"/>
                <a:sym typeface="Oswald"/>
              </a:rPr>
              <a:t>c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35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Box 4">
            <a:extLst>
              <a:ext uri="{FF2B5EF4-FFF2-40B4-BE49-F238E27FC236}">
                <a16:creationId xmlns:a16="http://schemas.microsoft.com/office/drawing/2014/main" id="{6000C385-7260-4A9C-A7E7-09ED140D6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985" y="231980"/>
            <a:ext cx="744355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700" dirty="0" err="1">
                <a:solidFill>
                  <a:schemeClr val="tx1"/>
                </a:solidFill>
              </a:rPr>
              <a:t>Penilaian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dilakukan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berdasarkan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ketuntasan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peserta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dalam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mengikuti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contoh</a:t>
            </a:r>
            <a:r>
              <a:rPr lang="en-US" altLang="en-US" sz="2700" dirty="0">
                <a:solidFill>
                  <a:schemeClr val="tx1"/>
                </a:solidFill>
              </a:rPr>
              <a:t> yang </a:t>
            </a:r>
            <a:r>
              <a:rPr lang="en-US" altLang="en-US" sz="2700" dirty="0" err="1">
                <a:solidFill>
                  <a:schemeClr val="tx1"/>
                </a:solidFill>
              </a:rPr>
              <a:t>diberikan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untuk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materi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Analisis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Faktor</a:t>
            </a:r>
            <a:endParaRPr lang="en-US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99946-9D4C-497B-8F4B-B310BCB1CCAD}"/>
              </a:ext>
            </a:extLst>
          </p:cNvPr>
          <p:cNvSpPr/>
          <p:nvPr/>
        </p:nvSpPr>
        <p:spPr>
          <a:xfrm>
            <a:off x="3476182" y="2807327"/>
            <a:ext cx="55241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/>
              <a:t>Bagaimana</a:t>
            </a:r>
            <a:r>
              <a:rPr lang="en-US" sz="3600" dirty="0"/>
              <a:t> </a:t>
            </a:r>
            <a:r>
              <a:rPr lang="en-US" sz="3600" dirty="0" err="1"/>
              <a:t>dengan</a:t>
            </a:r>
            <a:r>
              <a:rPr lang="en-US" sz="3600" dirty="0"/>
              <a:t> data Contoh1-Bengkel.sav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E043C9-3148-44C2-A3FC-74DA98AE94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6" y="1848617"/>
            <a:ext cx="2974720" cy="329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230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96181" y="3031150"/>
            <a:ext cx="6127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ANALISIS REGRESI BERGANDA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TEORI UMUM DAN PRAKTIKUM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chemeClr val="tx1"/>
                </a:solidFill>
                <a:latin typeface="Oswald"/>
                <a:sym typeface="Oswald"/>
              </a:rPr>
              <a:t>6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3F1A3-922D-49DC-8CC4-B8903533DFC6}"/>
              </a:ext>
            </a:extLst>
          </p:cNvPr>
          <p:cNvSpPr txBox="1"/>
          <p:nvPr/>
        </p:nvSpPr>
        <p:spPr>
          <a:xfrm>
            <a:off x="1518048" y="107157"/>
            <a:ext cx="6107906" cy="64633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4.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Analisis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Regresi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 </a:t>
            </a:r>
          </a:p>
        </p:txBody>
      </p:sp>
      <p:sp>
        <p:nvSpPr>
          <p:cNvPr id="43011" name="TextBox 4">
            <a:extLst>
              <a:ext uri="{FF2B5EF4-FFF2-40B4-BE49-F238E27FC236}">
                <a16:creationId xmlns:a16="http://schemas.microsoft.com/office/drawing/2014/main" id="{F09F9A3E-23BA-4746-9B77-A08F45D43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90" y="753488"/>
            <a:ext cx="890802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65138" indent="-465138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suatu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pemodelan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dalam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Statistika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menggambarkan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hubungan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pengaruh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antara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respon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prediktor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serta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dapat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prediksi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perencanaan</a:t>
            </a:r>
            <a:r>
              <a:rPr lang="en-US" altLang="en-US" sz="2400" dirty="0">
                <a:solidFill>
                  <a:schemeClr val="tx1"/>
                </a:solidFill>
              </a:rPr>
              <a:t>, dan </a:t>
            </a:r>
            <a:r>
              <a:rPr lang="en-US" altLang="en-US" sz="2400" dirty="0" err="1">
                <a:solidFill>
                  <a:schemeClr val="tx1"/>
                </a:solidFill>
              </a:rPr>
              <a:t>estimasi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linier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yang paling </a:t>
            </a:r>
            <a:r>
              <a:rPr lang="en-US" altLang="en-US" sz="2400" dirty="0" err="1">
                <a:solidFill>
                  <a:schemeClr val="tx1"/>
                </a:solidFill>
              </a:rPr>
              <a:t>dasar</a:t>
            </a:r>
            <a:r>
              <a:rPr lang="en-US" altLang="en-US" sz="2400" dirty="0">
                <a:solidFill>
                  <a:schemeClr val="tx1"/>
                </a:solidFill>
              </a:rPr>
              <a:t> dan </a:t>
            </a:r>
            <a:r>
              <a:rPr lang="en-US" altLang="en-US" sz="2400" dirty="0" err="1">
                <a:solidFill>
                  <a:schemeClr val="tx1"/>
                </a:solidFill>
              </a:rPr>
              <a:t>umum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dalam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pemodelan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Statistika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Pemodelan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pemodelan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Statistika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sangat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luas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dipelajari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lebih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lanjut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juga </a:t>
            </a:r>
            <a:r>
              <a:rPr lang="en-US" altLang="en-US" sz="2400" dirty="0" err="1">
                <a:solidFill>
                  <a:schemeClr val="tx1"/>
                </a:solidFill>
              </a:rPr>
              <a:t>bisa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pemodelan</a:t>
            </a:r>
            <a:r>
              <a:rPr lang="en-US" altLang="en-US" sz="2400" dirty="0">
                <a:solidFill>
                  <a:schemeClr val="tx1"/>
                </a:solidFill>
              </a:rPr>
              <a:t> data </a:t>
            </a:r>
            <a:r>
              <a:rPr lang="en-US" altLang="en-US" sz="2400" dirty="0" err="1">
                <a:solidFill>
                  <a:schemeClr val="tx1"/>
                </a:solidFill>
              </a:rPr>
              <a:t>kualitatif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atau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kategorik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23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B3F1A3-922D-49DC-8CC4-B8903533DFC6}"/>
              </a:ext>
            </a:extLst>
          </p:cNvPr>
          <p:cNvSpPr txBox="1"/>
          <p:nvPr/>
        </p:nvSpPr>
        <p:spPr>
          <a:xfrm>
            <a:off x="167148" y="107157"/>
            <a:ext cx="89768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Times New Roman" pitchFamily="16" charset="0"/>
              <a:buNone/>
              <a:defRPr/>
            </a:pP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Analisis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Regresi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berdasarkan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Analisis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</a:t>
            </a:r>
            <a:r>
              <a:rPr lang="en-US" sz="3600" dirty="0" err="1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Faktor</a:t>
            </a:r>
            <a:r>
              <a:rPr lang="en-US" sz="3600" dirty="0">
                <a:solidFill>
                  <a:schemeClr val="tx1"/>
                </a:solidFill>
                <a:latin typeface="Times New Roman" pitchFamily="16" charset="0"/>
                <a:cs typeface="Lucida Sans Unicode" charset="0"/>
              </a:rPr>
              <a:t>  </a:t>
            </a:r>
          </a:p>
        </p:txBody>
      </p:sp>
      <p:sp>
        <p:nvSpPr>
          <p:cNvPr id="43011" name="TextBox 4">
            <a:extLst>
              <a:ext uri="{FF2B5EF4-FFF2-40B4-BE49-F238E27FC236}">
                <a16:creationId xmlns:a16="http://schemas.microsoft.com/office/drawing/2014/main" id="{F09F9A3E-23BA-4746-9B77-A08F45D436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069" y="753488"/>
            <a:ext cx="723707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65138" indent="-465138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Berdasarkan</a:t>
            </a:r>
            <a:r>
              <a:rPr lang="en-US" altLang="en-US" sz="2400" dirty="0">
                <a:solidFill>
                  <a:schemeClr val="tx1"/>
                </a:solidFill>
              </a:rPr>
              <a:t> Output Score Fac1_1 (</a:t>
            </a:r>
            <a:r>
              <a:rPr lang="en-US" altLang="en-US" sz="2400" dirty="0" err="1">
                <a:solidFill>
                  <a:schemeClr val="tx1"/>
                </a:solidFill>
              </a:rPr>
              <a:t>disebut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Pelayanan</a:t>
            </a:r>
            <a:r>
              <a:rPr lang="en-US" altLang="en-US" sz="2400" dirty="0">
                <a:solidFill>
                  <a:schemeClr val="tx1"/>
                </a:solidFill>
              </a:rPr>
              <a:t>) dan Fac2_1 (</a:t>
            </a:r>
            <a:r>
              <a:rPr lang="en-US" altLang="en-US" sz="2400" dirty="0" err="1">
                <a:solidFill>
                  <a:schemeClr val="tx1"/>
                </a:solidFill>
              </a:rPr>
              <a:t>disebut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Barang</a:t>
            </a:r>
            <a:r>
              <a:rPr lang="en-US" altLang="en-US" sz="2400" dirty="0">
                <a:solidFill>
                  <a:schemeClr val="tx1"/>
                </a:solidFill>
              </a:rPr>
              <a:t>), </a:t>
            </a:r>
            <a:r>
              <a:rPr lang="en-US" altLang="en-US" sz="2400" dirty="0" err="1">
                <a:solidFill>
                  <a:schemeClr val="tx1"/>
                </a:solidFill>
              </a:rPr>
              <a:t>maka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dapat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dilakukan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lebih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lanjut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diantaranya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menggunakan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dan SEM.</a:t>
            </a:r>
          </a:p>
          <a:p>
            <a:pPr algn="just">
              <a:buFontTx/>
              <a:buChar char="-"/>
            </a:pPr>
            <a:r>
              <a:rPr lang="en-US" altLang="en-US" sz="2400" dirty="0" err="1">
                <a:solidFill>
                  <a:schemeClr val="tx1"/>
                </a:solidFill>
              </a:rPr>
              <a:t>Sebagai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suatu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contoh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pembentukan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suatu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hasil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analisis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faktor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 </a:t>
            </a:r>
            <a:r>
              <a:rPr lang="en-US" altLang="en-US" sz="2400" dirty="0" err="1">
                <a:solidFill>
                  <a:schemeClr val="tx1"/>
                </a:solidFill>
              </a:rPr>
              <a:t>digunakan</a:t>
            </a:r>
            <a:r>
              <a:rPr lang="en-US" altLang="en-US" sz="2400" dirty="0">
                <a:solidFill>
                  <a:schemeClr val="tx1"/>
                </a:solidFill>
              </a:rPr>
              <a:t> data Contoh3-Sapi.sav dan </a:t>
            </a:r>
            <a:r>
              <a:rPr lang="en-US" altLang="en-US" sz="2400" dirty="0" err="1">
                <a:solidFill>
                  <a:schemeClr val="tx1"/>
                </a:solidFill>
              </a:rPr>
              <a:t>ditambah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Belanja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tersaji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dalam</a:t>
            </a:r>
            <a:r>
              <a:rPr lang="en-US" altLang="en-US" sz="2400" dirty="0">
                <a:solidFill>
                  <a:schemeClr val="tx1"/>
                </a:solidFill>
              </a:rPr>
              <a:t> Contoh4-Belanja.sav</a:t>
            </a:r>
          </a:p>
          <a:p>
            <a:pPr marL="0" indent="0" algn="just"/>
            <a:r>
              <a:rPr lang="en-US" altLang="en-US" sz="2400" dirty="0" err="1">
                <a:solidFill>
                  <a:schemeClr val="tx1"/>
                </a:solidFill>
              </a:rPr>
              <a:t>Jumlah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belanja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dalam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ribu</a:t>
            </a:r>
            <a:r>
              <a:rPr lang="en-US" altLang="en-US" sz="2400" dirty="0">
                <a:solidFill>
                  <a:schemeClr val="tx1"/>
                </a:solidFill>
              </a:rPr>
              <a:t> rupiah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respon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Box 4">
            <a:extLst>
              <a:ext uri="{FF2B5EF4-FFF2-40B4-BE49-F238E27FC236}">
                <a16:creationId xmlns:a16="http://schemas.microsoft.com/office/drawing/2014/main" id="{52BF5680-1077-4FB3-B220-C367A9911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375048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65138" indent="-465138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2400">
                <a:solidFill>
                  <a:schemeClr val="tx1"/>
                </a:solidFill>
              </a:rPr>
              <a:t>Diperoleh data sebagai berikut :</a:t>
            </a:r>
          </a:p>
        </p:txBody>
      </p:sp>
      <p:pic>
        <p:nvPicPr>
          <p:cNvPr id="44035" name="Picture 3">
            <a:extLst>
              <a:ext uri="{FF2B5EF4-FFF2-40B4-BE49-F238E27FC236}">
                <a16:creationId xmlns:a16="http://schemas.microsoft.com/office/drawing/2014/main" id="{E6F67962-936D-4C51-9293-7F04400F6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2" t="11914" r="26939" b="54883"/>
          <a:stretch>
            <a:fillRect/>
          </a:stretch>
        </p:blipFill>
        <p:spPr bwMode="auto">
          <a:xfrm>
            <a:off x="2669976" y="900559"/>
            <a:ext cx="3750469" cy="235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4">
            <a:extLst>
              <a:ext uri="{FF2B5EF4-FFF2-40B4-BE49-F238E27FC236}">
                <a16:creationId xmlns:a16="http://schemas.microsoft.com/office/drawing/2014/main" id="{73642A02-7918-4A06-9927-F463FB3BB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72" y="3321844"/>
            <a:ext cx="61614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 dirty="0" err="1">
                <a:solidFill>
                  <a:schemeClr val="tx1"/>
                </a:solidFill>
              </a:rPr>
              <a:t>Misalkan</a:t>
            </a:r>
            <a:r>
              <a:rPr lang="en-US" altLang="en-US" sz="2400" dirty="0">
                <a:solidFill>
                  <a:schemeClr val="tx1"/>
                </a:solidFill>
              </a:rPr>
              <a:t> Fac1_1 </a:t>
            </a:r>
            <a:r>
              <a:rPr lang="en-US" altLang="en-US" sz="2400" dirty="0" err="1">
                <a:solidFill>
                  <a:schemeClr val="tx1"/>
                </a:solidFill>
              </a:rPr>
              <a:t>dinamakan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sebagai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Pelayanan</a:t>
            </a:r>
            <a:r>
              <a:rPr lang="en-US" altLang="en-US" sz="2400" dirty="0">
                <a:solidFill>
                  <a:schemeClr val="tx1"/>
                </a:solidFill>
              </a:rPr>
              <a:t>, dan Fac2_1 </a:t>
            </a:r>
            <a:r>
              <a:rPr lang="en-US" altLang="en-US" sz="2400" dirty="0" err="1">
                <a:solidFill>
                  <a:schemeClr val="tx1"/>
                </a:solidFill>
              </a:rPr>
              <a:t>dinamakan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sebagai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Barang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4">
            <a:extLst>
              <a:ext uri="{FF2B5EF4-FFF2-40B4-BE49-F238E27FC236}">
                <a16:creationId xmlns:a16="http://schemas.microsoft.com/office/drawing/2014/main" id="{3C7F7C23-E186-454E-BC24-33846B9C0D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7" y="100617"/>
            <a:ext cx="61614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65138" indent="-465138"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6513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/>
            <a:r>
              <a:rPr lang="en-US" altLang="en-US" sz="2400" dirty="0" err="1">
                <a:solidFill>
                  <a:schemeClr val="tx1"/>
                </a:solidFill>
              </a:rPr>
              <a:t>Maka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diperoleh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sebagai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berikut</a:t>
            </a:r>
            <a:r>
              <a:rPr lang="en-US" altLang="en-US" sz="2400" dirty="0">
                <a:solidFill>
                  <a:schemeClr val="tx1"/>
                </a:solidFill>
              </a:rPr>
              <a:t> :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BDADE7D6-CD95-46AC-8DA5-2D181DE6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5" t="11719" r="26976" b="52148"/>
          <a:stretch>
            <a:fillRect/>
          </a:stretch>
        </p:blipFill>
        <p:spPr bwMode="auto">
          <a:xfrm>
            <a:off x="2214560" y="562282"/>
            <a:ext cx="4661297" cy="246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4">
            <a:extLst>
              <a:ext uri="{FF2B5EF4-FFF2-40B4-BE49-F238E27FC236}">
                <a16:creationId xmlns:a16="http://schemas.microsoft.com/office/drawing/2014/main" id="{77B85781-9E5F-4E19-9C67-736CF4382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244" y="3184192"/>
            <a:ext cx="616148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Model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disusun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berbetuk</a:t>
            </a:r>
            <a:r>
              <a:rPr lang="en-US" altLang="en-US" sz="2400" dirty="0">
                <a:solidFill>
                  <a:schemeClr val="tx1"/>
                </a:solidFill>
              </a:rPr>
              <a:t> :</a:t>
            </a:r>
          </a:p>
          <a:p>
            <a:pPr algn="just"/>
            <a:endParaRPr lang="en-US" altLang="en-US" sz="600" dirty="0">
              <a:solidFill>
                <a:schemeClr val="tx1"/>
              </a:solidFill>
            </a:endParaRPr>
          </a:p>
          <a:p>
            <a:pPr algn="ctr"/>
            <a:r>
              <a:rPr lang="en-US" altLang="en-US" sz="2400" dirty="0" err="1">
                <a:solidFill>
                  <a:schemeClr val="tx1"/>
                </a:solidFill>
              </a:rPr>
              <a:t>Belanja</a:t>
            </a:r>
            <a:r>
              <a:rPr lang="en-US" altLang="en-US" sz="2400" dirty="0">
                <a:solidFill>
                  <a:schemeClr val="tx1"/>
                </a:solidFill>
              </a:rPr>
              <a:t> = 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</a:t>
            </a:r>
            <a:r>
              <a:rPr lang="en-US" altLang="en-US" sz="24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0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 + </a:t>
            </a:r>
            <a:r>
              <a:rPr lang="en-US" altLang="en-US" sz="24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1 </a:t>
            </a:r>
            <a:r>
              <a:rPr lang="en-US" altLang="en-US" sz="2400" dirty="0" err="1">
                <a:solidFill>
                  <a:schemeClr val="tx1"/>
                </a:solidFill>
                <a:sym typeface="Symbol" panose="05050102010706020507" pitchFamily="18" charset="2"/>
              </a:rPr>
              <a:t>Pelayanan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 + </a:t>
            </a:r>
            <a:r>
              <a:rPr lang="en-US" altLang="en-US" sz="2400" baseline="-25000" dirty="0">
                <a:solidFill>
                  <a:schemeClr val="tx1"/>
                </a:solidFill>
                <a:sym typeface="Symbol" panose="05050102010706020507" pitchFamily="18" charset="2"/>
              </a:rPr>
              <a:t>2 </a:t>
            </a:r>
            <a:r>
              <a:rPr lang="en-US" altLang="en-US" sz="2400" dirty="0" err="1">
                <a:solidFill>
                  <a:schemeClr val="tx1"/>
                </a:solidFill>
                <a:sym typeface="Symbol" panose="05050102010706020507" pitchFamily="18" charset="2"/>
              </a:rPr>
              <a:t>Barang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 + 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AACB2FF7-1BCD-4C5B-8064-F072C8F8AD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14313"/>
            <a:ext cx="6161485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buFont typeface="Times New Roman" pitchFamily="16" charset="0"/>
              <a:buNone/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Cara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pembentukan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model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Regresi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SPSS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adalah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sebagai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berikut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342900" indent="-342900" algn="just">
              <a:buFont typeface="Times New Roman" pitchFamily="16" charset="0"/>
              <a:buAutoNum type="alphaLcPeriod"/>
              <a:tabLst>
                <a:tab pos="348854" algn="l"/>
                <a:tab pos="10346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	Analyze, Regression, Linear</a:t>
            </a:r>
          </a:p>
          <a:p>
            <a:pPr marL="342900" indent="-342900" algn="just">
              <a:buFont typeface="Times New Roman" pitchFamily="16" charset="0"/>
              <a:buAutoNum type="alphaLcPeriod"/>
              <a:tabLst>
                <a:tab pos="258366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Masukkan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342900" indent="-342900" algn="just">
              <a:tabLst>
                <a:tab pos="348854" algn="l"/>
                <a:tab pos="1034654" algn="l"/>
                <a:tab pos="2361010" algn="l"/>
                <a:tab pos="2574131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	Dependent	: 	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Belanja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tabLst>
                <a:tab pos="348854" algn="l"/>
                <a:tab pos="1034654" algn="l"/>
                <a:tab pos="2361010" algn="l"/>
                <a:tab pos="2574131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		Independent(s)	:	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Barang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tabLst>
                <a:tab pos="348854" algn="l"/>
                <a:tab pos="854869" algn="l"/>
                <a:tab pos="1034654" algn="l"/>
              </a:tabLst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c.	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:	Ok	</a:t>
            </a:r>
          </a:p>
        </p:txBody>
      </p:sp>
      <p:pic>
        <p:nvPicPr>
          <p:cNvPr id="46083" name="Picture 2">
            <a:extLst>
              <a:ext uri="{FF2B5EF4-FFF2-40B4-BE49-F238E27FC236}">
                <a16:creationId xmlns:a16="http://schemas.microsoft.com/office/drawing/2014/main" id="{974EC0A0-C807-4699-A158-96598D5C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00" t="19531" r="29723" b="25781"/>
          <a:stretch>
            <a:fillRect/>
          </a:stretch>
        </p:blipFill>
        <p:spPr bwMode="auto">
          <a:xfrm>
            <a:off x="1785938" y="1821657"/>
            <a:ext cx="5464969" cy="3107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E63FE02C-CC42-4AF1-A6C9-33753373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28320" r="54430" b="58008"/>
          <a:stretch>
            <a:fillRect/>
          </a:stretch>
        </p:blipFill>
        <p:spPr bwMode="auto">
          <a:xfrm>
            <a:off x="2160985" y="803673"/>
            <a:ext cx="4875609" cy="155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4">
            <a:extLst>
              <a:ext uri="{FF2B5EF4-FFF2-40B4-BE49-F238E27FC236}">
                <a16:creationId xmlns:a16="http://schemas.microsoft.com/office/drawing/2014/main" id="{FBCD6CFF-CEC0-4934-A28C-FBF60C314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73844"/>
            <a:ext cx="626864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950">
                <a:solidFill>
                  <a:schemeClr val="tx1"/>
                </a:solidFill>
              </a:rPr>
              <a:t>Hasil Output : Model Summary</a:t>
            </a:r>
          </a:p>
        </p:txBody>
      </p:sp>
      <p:sp>
        <p:nvSpPr>
          <p:cNvPr id="47108" name="TextBox 4">
            <a:extLst>
              <a:ext uri="{FF2B5EF4-FFF2-40B4-BE49-F238E27FC236}">
                <a16:creationId xmlns:a16="http://schemas.microsoft.com/office/drawing/2014/main" id="{4B10A139-B7AB-427C-969F-27B7F7ED5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091" y="2305973"/>
            <a:ext cx="693769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Nilai R</a:t>
            </a:r>
            <a:r>
              <a:rPr lang="en-US" altLang="en-US" sz="2400" baseline="30000" dirty="0">
                <a:solidFill>
                  <a:schemeClr val="tx1"/>
                </a:solidFill>
              </a:rPr>
              <a:t>2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0,973, yang </a:t>
            </a:r>
            <a:r>
              <a:rPr lang="en-US" altLang="en-US" sz="2400" dirty="0" err="1">
                <a:solidFill>
                  <a:schemeClr val="tx1"/>
                </a:solidFill>
              </a:rPr>
              <a:t>berarti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 </a:t>
            </a:r>
            <a:r>
              <a:rPr lang="en-US" altLang="en-US" sz="2400" dirty="0" err="1">
                <a:solidFill>
                  <a:schemeClr val="tx1"/>
                </a:solidFill>
              </a:rPr>
              <a:t>Pelayanan</a:t>
            </a:r>
            <a:r>
              <a:rPr lang="en-US" altLang="en-US" sz="2400" dirty="0">
                <a:solidFill>
                  <a:schemeClr val="tx1"/>
                </a:solidFill>
              </a:rPr>
              <a:t> dan </a:t>
            </a:r>
            <a:r>
              <a:rPr lang="en-US" altLang="en-US" sz="2400" dirty="0" err="1">
                <a:solidFill>
                  <a:schemeClr val="tx1"/>
                </a:solidFill>
              </a:rPr>
              <a:t>Barang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ampu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menjelaskan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Belanja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sebesar</a:t>
            </a:r>
            <a:r>
              <a:rPr lang="en-US" altLang="en-US" sz="2400" dirty="0">
                <a:solidFill>
                  <a:schemeClr val="tx1"/>
                </a:solidFill>
              </a:rPr>
              <a:t> 97,3% , </a:t>
            </a:r>
            <a:r>
              <a:rPr lang="en-US" altLang="en-US" sz="2400" dirty="0" err="1">
                <a:solidFill>
                  <a:schemeClr val="tx1"/>
                </a:solidFill>
              </a:rPr>
              <a:t>sedangkan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sisanya</a:t>
            </a:r>
            <a:r>
              <a:rPr lang="en-US" altLang="en-US" sz="2400" dirty="0">
                <a:solidFill>
                  <a:schemeClr val="tx1"/>
                </a:solidFill>
              </a:rPr>
              <a:t> 2,7% </a:t>
            </a:r>
            <a:r>
              <a:rPr lang="en-US" altLang="en-US" sz="2400" dirty="0" err="1">
                <a:solidFill>
                  <a:schemeClr val="tx1"/>
                </a:solidFill>
              </a:rPr>
              <a:t>dijelaskan</a:t>
            </a:r>
            <a:r>
              <a:rPr lang="en-US" altLang="en-US" sz="2400" dirty="0">
                <a:solidFill>
                  <a:schemeClr val="tx1"/>
                </a:solidFill>
              </a:rPr>
              <a:t> oleh </a:t>
            </a:r>
            <a:r>
              <a:rPr lang="en-US" altLang="en-US" sz="2400" dirty="0" err="1">
                <a:solidFill>
                  <a:schemeClr val="tx1"/>
                </a:solidFill>
              </a:rPr>
              <a:t>faktor</a:t>
            </a:r>
            <a:r>
              <a:rPr lang="en-US" altLang="en-US" sz="2400" dirty="0">
                <a:solidFill>
                  <a:schemeClr val="tx1"/>
                </a:solidFill>
              </a:rPr>
              <a:t> lain yang </a:t>
            </a:r>
            <a:r>
              <a:rPr lang="en-US" altLang="en-US" sz="2400" dirty="0" err="1">
                <a:solidFill>
                  <a:schemeClr val="tx1"/>
                </a:solidFill>
              </a:rPr>
              <a:t>tidak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diperhitungkan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dalam</a:t>
            </a:r>
            <a:r>
              <a:rPr lang="en-US" altLang="en-US" sz="2400" dirty="0">
                <a:solidFill>
                  <a:schemeClr val="tx1"/>
                </a:solidFill>
              </a:rPr>
              <a:t> model.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Box 4">
            <a:extLst>
              <a:ext uri="{FF2B5EF4-FFF2-40B4-BE49-F238E27FC236}">
                <a16:creationId xmlns:a16="http://schemas.microsoft.com/office/drawing/2014/main" id="{230E0B1C-B592-41CC-92E0-F6727349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73844"/>
            <a:ext cx="626864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950">
                <a:solidFill>
                  <a:schemeClr val="tx1"/>
                </a:solidFill>
              </a:rPr>
              <a:t>Hasil Output :  ANOVA</a:t>
            </a:r>
          </a:p>
        </p:txBody>
      </p:sp>
      <p:sp>
        <p:nvSpPr>
          <p:cNvPr id="48131" name="TextBox 4">
            <a:extLst>
              <a:ext uri="{FF2B5EF4-FFF2-40B4-BE49-F238E27FC236}">
                <a16:creationId xmlns:a16="http://schemas.microsoft.com/office/drawing/2014/main" id="{72977092-2F8A-4FAF-A949-31F962D79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0271" y="2330245"/>
            <a:ext cx="79248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400" dirty="0" err="1">
                <a:solidFill>
                  <a:schemeClr val="tx1"/>
                </a:solidFill>
              </a:rPr>
              <a:t>Berdasarkan</a:t>
            </a:r>
            <a:r>
              <a:rPr lang="en-US" altLang="en-US" sz="2400" dirty="0">
                <a:solidFill>
                  <a:schemeClr val="tx1"/>
                </a:solidFill>
              </a:rPr>
              <a:t> Hasil output ANOVA </a:t>
            </a:r>
            <a:r>
              <a:rPr lang="en-US" altLang="en-US" sz="2400" dirty="0" err="1">
                <a:solidFill>
                  <a:schemeClr val="tx1"/>
                </a:solidFill>
              </a:rPr>
              <a:t>diperoleh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hasil</a:t>
            </a:r>
            <a:r>
              <a:rPr lang="en-US" altLang="en-US" sz="2400" dirty="0">
                <a:solidFill>
                  <a:schemeClr val="tx1"/>
                </a:solidFill>
              </a:rPr>
              <a:t> uji </a:t>
            </a:r>
            <a:r>
              <a:rPr lang="en-US" altLang="en-US" sz="2400" dirty="0" err="1">
                <a:solidFill>
                  <a:schemeClr val="tx1"/>
                </a:solidFill>
              </a:rPr>
              <a:t>secara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bersama-sama</a:t>
            </a:r>
            <a:r>
              <a:rPr lang="en-US" altLang="en-US" sz="2400" dirty="0">
                <a:solidFill>
                  <a:schemeClr val="tx1"/>
                </a:solidFill>
              </a:rPr>
              <a:t>. </a:t>
            </a:r>
          </a:p>
          <a:p>
            <a:pPr algn="just"/>
            <a:r>
              <a:rPr lang="en-US" altLang="en-US" sz="2400" dirty="0" err="1">
                <a:solidFill>
                  <a:schemeClr val="tx1"/>
                </a:solidFill>
              </a:rPr>
              <a:t>Sebab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sig </a:t>
            </a:r>
            <a:r>
              <a:rPr lang="en-US" altLang="en-US" sz="2400" dirty="0" err="1">
                <a:solidFill>
                  <a:schemeClr val="tx1"/>
                </a:solidFill>
              </a:rPr>
              <a:t>untuk</a:t>
            </a:r>
            <a:r>
              <a:rPr lang="en-US" altLang="en-US" sz="2400" dirty="0">
                <a:solidFill>
                  <a:schemeClr val="tx1"/>
                </a:solidFill>
              </a:rPr>
              <a:t> Regression (= 0) </a:t>
            </a:r>
            <a:r>
              <a:rPr lang="en-US" altLang="en-US" sz="2400" dirty="0" err="1">
                <a:solidFill>
                  <a:schemeClr val="tx1"/>
                </a:solidFill>
              </a:rPr>
              <a:t>kurang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 = </a:t>
            </a:r>
            <a:r>
              <a:rPr lang="en-US" altLang="en-US" sz="2400" dirty="0">
                <a:solidFill>
                  <a:schemeClr val="tx1"/>
                </a:solidFill>
              </a:rPr>
              <a:t>0,05 , </a:t>
            </a:r>
            <a:r>
              <a:rPr lang="en-US" altLang="en-US" sz="2400" dirty="0" err="1">
                <a:solidFill>
                  <a:schemeClr val="tx1"/>
                </a:solidFill>
              </a:rPr>
              <a:t>maka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dapat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disimpulkan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bahwa</a:t>
            </a:r>
            <a:r>
              <a:rPr lang="en-US" altLang="en-US" sz="2400" dirty="0">
                <a:solidFill>
                  <a:schemeClr val="tx1"/>
                </a:solidFill>
              </a:rPr>
              <a:t> model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secara</a:t>
            </a:r>
            <a:r>
              <a:rPr lang="en-US" altLang="en-US" sz="2400" dirty="0">
                <a:solidFill>
                  <a:schemeClr val="tx1"/>
                </a:solidFill>
              </a:rPr>
              <a:t> uji </a:t>
            </a:r>
            <a:r>
              <a:rPr lang="en-US" altLang="en-US" sz="2400" dirty="0" err="1">
                <a:solidFill>
                  <a:schemeClr val="tx1"/>
                </a:solidFill>
              </a:rPr>
              <a:t>bersama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adalah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nyata</a:t>
            </a:r>
            <a:r>
              <a:rPr lang="en-US" altLang="en-US" sz="2400" dirty="0">
                <a:solidFill>
                  <a:schemeClr val="tx1"/>
                </a:solidFill>
              </a:rPr>
              <a:t> / </a:t>
            </a:r>
            <a:r>
              <a:rPr lang="en-US" altLang="en-US" sz="2400" dirty="0" err="1">
                <a:solidFill>
                  <a:schemeClr val="tx1"/>
                </a:solidFill>
              </a:rPr>
              <a:t>signifikan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48132" name="Picture 3">
            <a:extLst>
              <a:ext uri="{FF2B5EF4-FFF2-40B4-BE49-F238E27FC236}">
                <a16:creationId xmlns:a16="http://schemas.microsoft.com/office/drawing/2014/main" id="{9B9E3497-98B4-4FB6-8D5B-EB7A843C3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43945" r="43997" b="34570"/>
          <a:stretch>
            <a:fillRect/>
          </a:stretch>
        </p:blipFill>
        <p:spPr bwMode="auto">
          <a:xfrm>
            <a:off x="2914651" y="666259"/>
            <a:ext cx="5089922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F14DFEC-9685-482F-BD72-B17E02734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71450"/>
            <a:ext cx="6858000" cy="857250"/>
          </a:xfrm>
        </p:spPr>
        <p:txBody>
          <a:bodyPr/>
          <a:lstStyle/>
          <a:p>
            <a:r>
              <a:rPr lang="en-US" altLang="en-US" sz="3600" dirty="0">
                <a:solidFill>
                  <a:schemeClr val="tx1"/>
                </a:solidFill>
              </a:rPr>
              <a:t>JENIS KUESIONER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E4AC976-C624-44BC-986E-7418907E4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2586" y="1027386"/>
            <a:ext cx="6858000" cy="3657600"/>
          </a:xfrm>
        </p:spPr>
        <p:txBody>
          <a:bodyPr/>
          <a:lstStyle/>
          <a:p>
            <a:pPr indent="-457200">
              <a:buFont typeface="Wingdings" panose="05000000000000000000" pitchFamily="2" charset="2"/>
              <a:buAutoNum type="arabicPeriod"/>
            </a:pPr>
            <a:r>
              <a:rPr lang="en-US" altLang="en-US" sz="3000" dirty="0" err="1"/>
              <a:t>Kuesioner</a:t>
            </a:r>
            <a:r>
              <a:rPr lang="en-US" altLang="en-US" sz="3000" dirty="0"/>
              <a:t> </a:t>
            </a:r>
            <a:r>
              <a:rPr lang="en-US" altLang="en-US" sz="3000" dirty="0" err="1"/>
              <a:t>untuk</a:t>
            </a:r>
            <a:r>
              <a:rPr lang="en-US" altLang="en-US" sz="3000" dirty="0"/>
              <a:t> </a:t>
            </a:r>
            <a:r>
              <a:rPr lang="en-US" altLang="en-US" sz="3000" dirty="0" err="1"/>
              <a:t>keperluan</a:t>
            </a:r>
            <a:r>
              <a:rPr lang="en-US" altLang="en-US" sz="3000" dirty="0"/>
              <a:t> </a:t>
            </a:r>
            <a:r>
              <a:rPr lang="en-US" altLang="en-US" sz="3000" dirty="0" err="1"/>
              <a:t>administrasi</a:t>
            </a:r>
            <a:endParaRPr lang="en-US" altLang="en-US" sz="3000" dirty="0"/>
          </a:p>
          <a:p>
            <a:pPr indent="-457200">
              <a:buFont typeface="Wingdings" panose="05000000000000000000" pitchFamily="2" charset="2"/>
              <a:buAutoNum type="arabicPeriod"/>
            </a:pPr>
            <a:r>
              <a:rPr lang="en-US" altLang="en-US" sz="3000" dirty="0" err="1"/>
              <a:t>Kuesioner</a:t>
            </a:r>
            <a:r>
              <a:rPr lang="en-US" altLang="en-US" sz="3000" dirty="0"/>
              <a:t> </a:t>
            </a:r>
            <a:r>
              <a:rPr lang="en-US" altLang="en-US" sz="3000" dirty="0" err="1"/>
              <a:t>untuk</a:t>
            </a:r>
            <a:r>
              <a:rPr lang="en-US" altLang="en-US" sz="3000" dirty="0"/>
              <a:t> </a:t>
            </a:r>
            <a:r>
              <a:rPr lang="en-US" altLang="en-US" sz="3000" dirty="0" err="1"/>
              <a:t>observasi</a:t>
            </a:r>
            <a:r>
              <a:rPr lang="en-US" altLang="en-US" sz="3000" dirty="0"/>
              <a:t> (</a:t>
            </a:r>
            <a:r>
              <a:rPr lang="en-US" altLang="en-US" sz="3000" i="1" dirty="0"/>
              <a:t>form of observation</a:t>
            </a:r>
            <a:r>
              <a:rPr lang="en-US" altLang="en-US" sz="3000" dirty="0"/>
              <a:t>)</a:t>
            </a:r>
          </a:p>
          <a:p>
            <a:pPr indent="-457200">
              <a:buFont typeface="Wingdings" panose="05000000000000000000" pitchFamily="2" charset="2"/>
              <a:buAutoNum type="arabicPeriod"/>
            </a:pPr>
            <a:r>
              <a:rPr lang="en-US" altLang="en-US" sz="3000" dirty="0" err="1"/>
              <a:t>Kuesioner</a:t>
            </a:r>
            <a:r>
              <a:rPr lang="en-US" altLang="en-US" sz="3000" dirty="0"/>
              <a:t> </a:t>
            </a:r>
            <a:r>
              <a:rPr lang="en-US" altLang="en-US" sz="3000" dirty="0" err="1"/>
              <a:t>untuk</a:t>
            </a:r>
            <a:r>
              <a:rPr lang="en-US" altLang="en-US" sz="3000" dirty="0"/>
              <a:t> </a:t>
            </a:r>
            <a:r>
              <a:rPr lang="en-US" altLang="en-US" sz="3000" dirty="0" err="1"/>
              <a:t>wawancara</a:t>
            </a:r>
            <a:r>
              <a:rPr lang="en-US" altLang="en-US" sz="3000" dirty="0"/>
              <a:t> (</a:t>
            </a:r>
            <a:r>
              <a:rPr lang="en-US" altLang="en-US" sz="3000" i="1" dirty="0"/>
              <a:t>form for questioning</a:t>
            </a:r>
            <a:r>
              <a:rPr lang="en-US" altLang="en-US" sz="3000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E77DBA-A9C8-45F4-93AF-F0D0CBBF3026}"/>
              </a:ext>
            </a:extLst>
          </p:cNvPr>
          <p:cNvGrpSpPr/>
          <p:nvPr/>
        </p:nvGrpSpPr>
        <p:grpSpPr>
          <a:xfrm>
            <a:off x="0" y="3688915"/>
            <a:ext cx="9144000" cy="1484946"/>
            <a:chOff x="0" y="3111690"/>
            <a:chExt cx="12967646" cy="37992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832461-B568-4F83-AFB5-0CBEE315B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13133"/>
            <a:stretch/>
          </p:blipFill>
          <p:spPr>
            <a:xfrm>
              <a:off x="6441741" y="3111690"/>
              <a:ext cx="6525905" cy="3799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44373-6D6C-4F36-899D-9865FCE0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5"/>
            <a:stretch/>
          </p:blipFill>
          <p:spPr>
            <a:xfrm>
              <a:off x="0" y="4189862"/>
              <a:ext cx="6564573" cy="26681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Box 4">
            <a:extLst>
              <a:ext uri="{FF2B5EF4-FFF2-40B4-BE49-F238E27FC236}">
                <a16:creationId xmlns:a16="http://schemas.microsoft.com/office/drawing/2014/main" id="{0A410702-404A-4478-A3FA-7E22DE2BC9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20267"/>
            <a:ext cx="626864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/>
            <a:r>
              <a:rPr lang="en-US" altLang="en-US" sz="1950">
                <a:solidFill>
                  <a:schemeClr val="tx1"/>
                </a:solidFill>
              </a:rPr>
              <a:t>Hasil Output : Coefficients</a:t>
            </a:r>
          </a:p>
        </p:txBody>
      </p:sp>
      <p:sp>
        <p:nvSpPr>
          <p:cNvPr id="49155" name="TextBox 4">
            <a:extLst>
              <a:ext uri="{FF2B5EF4-FFF2-40B4-BE49-F238E27FC236}">
                <a16:creationId xmlns:a16="http://schemas.microsoft.com/office/drawing/2014/main" id="{3701FE12-8576-4786-ACEC-429E7206BA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987" y="1968193"/>
            <a:ext cx="8908025" cy="249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4488" indent="-344488"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1pPr>
            <a:lvl2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2pPr>
            <a:lvl3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3pPr>
            <a:lvl4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4pPr>
            <a:lvl5pPr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4488" algn="l"/>
              </a:tabLst>
              <a:defRPr>
                <a:solidFill>
                  <a:schemeClr val="bg1"/>
                </a:solidFill>
                <a:latin typeface="Times New Roman" panose="02020603050405020304" pitchFamily="18" charset="0"/>
                <a:cs typeface="Lucida Sans Unicode" panose="020B0602030504020204" pitchFamily="34" charset="0"/>
              </a:defRPr>
            </a:lvl9pPr>
          </a:lstStyle>
          <a:p>
            <a:pPr algn="just"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Hasil uji </a:t>
            </a:r>
            <a:r>
              <a:rPr lang="en-US" altLang="en-US" sz="2400" dirty="0" err="1">
                <a:solidFill>
                  <a:schemeClr val="tx1"/>
                </a:solidFill>
              </a:rPr>
              <a:t>secara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individu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diperoleh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bahwa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Pelayanan</a:t>
            </a:r>
            <a:r>
              <a:rPr lang="en-US" altLang="en-US" sz="2400" dirty="0">
                <a:solidFill>
                  <a:schemeClr val="tx1"/>
                </a:solidFill>
              </a:rPr>
              <a:t> dan </a:t>
            </a:r>
            <a:r>
              <a:rPr lang="en-US" altLang="en-US" sz="2400" dirty="0" err="1">
                <a:solidFill>
                  <a:schemeClr val="tx1"/>
                </a:solidFill>
              </a:rPr>
              <a:t>Barang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berpengaruh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cukup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signifikan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terhadap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Belanja</a:t>
            </a:r>
            <a:r>
              <a:rPr lang="en-US" altLang="en-US" sz="2400" dirty="0">
                <a:solidFill>
                  <a:schemeClr val="tx1"/>
                </a:solidFill>
              </a:rPr>
              <a:t>.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	Hal </a:t>
            </a:r>
            <a:r>
              <a:rPr lang="en-US" altLang="en-US" sz="2400" dirty="0" err="1">
                <a:solidFill>
                  <a:schemeClr val="tx1"/>
                </a:solidFill>
              </a:rPr>
              <a:t>ini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ditunjukkan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dengan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sig </a:t>
            </a:r>
            <a:r>
              <a:rPr lang="en-US" altLang="en-US" sz="2400" dirty="0" err="1">
                <a:solidFill>
                  <a:schemeClr val="tx1"/>
                </a:solidFill>
              </a:rPr>
              <a:t>kedua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variabel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tersebut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kurang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dari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</a:rPr>
              <a:t>nilai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400" dirty="0">
                <a:solidFill>
                  <a:schemeClr val="tx1"/>
                </a:solidFill>
                <a:sym typeface="Symbol" panose="05050102010706020507" pitchFamily="18" charset="2"/>
              </a:rPr>
              <a:t> = </a:t>
            </a:r>
            <a:r>
              <a:rPr lang="en-US" altLang="en-US" sz="2400" dirty="0">
                <a:solidFill>
                  <a:schemeClr val="tx1"/>
                </a:solidFill>
              </a:rPr>
              <a:t>0,05.</a:t>
            </a:r>
          </a:p>
          <a:p>
            <a:pPr algn="just"/>
            <a:endParaRPr lang="en-US" altLang="en-US" sz="1200" dirty="0">
              <a:solidFill>
                <a:schemeClr val="tx1"/>
              </a:solidFill>
            </a:endParaRPr>
          </a:p>
          <a:p>
            <a:pPr algn="just">
              <a:buFontTx/>
              <a:buChar char="-"/>
            </a:pPr>
            <a:r>
              <a:rPr lang="en-US" altLang="en-US" sz="2400" dirty="0">
                <a:solidFill>
                  <a:schemeClr val="tx1"/>
                </a:solidFill>
              </a:rPr>
              <a:t>Model </a:t>
            </a:r>
            <a:r>
              <a:rPr lang="en-US" altLang="en-US" sz="2400" dirty="0" err="1">
                <a:solidFill>
                  <a:schemeClr val="tx1"/>
                </a:solidFill>
              </a:rPr>
              <a:t>regresi</a:t>
            </a:r>
            <a:r>
              <a:rPr lang="en-US" altLang="en-US" sz="2400" dirty="0">
                <a:solidFill>
                  <a:schemeClr val="tx1"/>
                </a:solidFill>
              </a:rPr>
              <a:t> yang </a:t>
            </a:r>
            <a:r>
              <a:rPr lang="en-US" altLang="en-US" sz="2400" dirty="0" err="1">
                <a:solidFill>
                  <a:schemeClr val="tx1"/>
                </a:solidFill>
              </a:rPr>
              <a:t>terbentuk</a:t>
            </a:r>
            <a:r>
              <a:rPr lang="en-US" altLang="en-US" sz="2400" dirty="0">
                <a:solidFill>
                  <a:schemeClr val="tx1"/>
                </a:solidFill>
              </a:rPr>
              <a:t>, </a:t>
            </a:r>
            <a:r>
              <a:rPr lang="en-US" altLang="en-US" sz="2400" dirty="0" err="1">
                <a:solidFill>
                  <a:schemeClr val="tx1"/>
                </a:solidFill>
              </a:rPr>
              <a:t>yaitu</a:t>
            </a:r>
            <a:r>
              <a:rPr lang="en-US" altLang="en-US" sz="2400" dirty="0">
                <a:solidFill>
                  <a:schemeClr val="tx1"/>
                </a:solidFill>
              </a:rPr>
              <a:t> :</a:t>
            </a:r>
          </a:p>
          <a:p>
            <a:pPr algn="just"/>
            <a:r>
              <a:rPr lang="en-US" altLang="en-US" sz="2400" dirty="0">
                <a:solidFill>
                  <a:schemeClr val="tx1"/>
                </a:solidFill>
              </a:rPr>
              <a:t>	</a:t>
            </a:r>
            <a:r>
              <a:rPr lang="en-US" altLang="en-US" sz="2100" dirty="0" err="1">
                <a:solidFill>
                  <a:schemeClr val="tx1"/>
                </a:solidFill>
              </a:rPr>
              <a:t>Belanja</a:t>
            </a:r>
            <a:r>
              <a:rPr lang="en-US" altLang="en-US" sz="2100" dirty="0">
                <a:solidFill>
                  <a:schemeClr val="tx1"/>
                </a:solidFill>
              </a:rPr>
              <a:t> = 53,175 + 25,123 </a:t>
            </a:r>
            <a:r>
              <a:rPr lang="en-US" altLang="en-US" sz="2100" dirty="0" err="1">
                <a:solidFill>
                  <a:schemeClr val="tx1"/>
                </a:solidFill>
              </a:rPr>
              <a:t>Pelayanan</a:t>
            </a:r>
            <a:r>
              <a:rPr lang="en-US" altLang="en-US" sz="2100" dirty="0">
                <a:solidFill>
                  <a:schemeClr val="tx1"/>
                </a:solidFill>
              </a:rPr>
              <a:t> + 6,424 </a:t>
            </a:r>
            <a:r>
              <a:rPr lang="en-US" altLang="en-US" sz="2100" dirty="0" err="1">
                <a:solidFill>
                  <a:schemeClr val="tx1"/>
                </a:solidFill>
              </a:rPr>
              <a:t>Barang</a:t>
            </a:r>
            <a:endParaRPr lang="en-US" altLang="en-US" sz="2100" dirty="0">
              <a:solidFill>
                <a:schemeClr val="tx1"/>
              </a:solidFill>
            </a:endParaRP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7D908871-054E-4910-906A-3E9FCC5FA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0" t="67383" r="43448" b="10156"/>
          <a:stretch>
            <a:fillRect/>
          </a:stretch>
        </p:blipFill>
        <p:spPr bwMode="auto">
          <a:xfrm>
            <a:off x="2107407" y="589360"/>
            <a:ext cx="4822031" cy="1339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TextBox 4">
            <a:extLst>
              <a:ext uri="{FF2B5EF4-FFF2-40B4-BE49-F238E27FC236}">
                <a16:creationId xmlns:a16="http://schemas.microsoft.com/office/drawing/2014/main" id="{89FF0609-7D9E-4660-8773-09E9E6F689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4469" y="241697"/>
            <a:ext cx="6161485" cy="1708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8854" indent="-348854" algn="just">
              <a:tabLst>
                <a:tab pos="348854" algn="l"/>
              </a:tabLst>
              <a:defRPr/>
            </a:pP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Cara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pembakuan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nilai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989410" indent="-989410" algn="just">
              <a:tabLst>
                <a:tab pos="809625" algn="l"/>
                <a:tab pos="989410" algn="l"/>
              </a:tabLst>
              <a:defRPr/>
            </a:pP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a.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	:	Analyze, Descriptive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Statisics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	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Descriptives</a:t>
            </a:r>
            <a:endParaRPr lang="en-US" sz="210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258366" indent="-258366" algn="just">
              <a:tabLst>
                <a:tab pos="258366" algn="l"/>
                <a:tab pos="809625" algn="l"/>
              </a:tabLst>
              <a:defRPr/>
            </a:pP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b.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Masukkan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nama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variabel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akan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dibakukan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kotak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dialog 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Descriptives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marL="258366" indent="-258366" algn="just">
              <a:tabLst>
                <a:tab pos="258366" algn="l"/>
                <a:tab pos="809625" algn="l"/>
                <a:tab pos="989410" algn="l"/>
              </a:tabLst>
              <a:defRPr/>
            </a:pP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c.	</a:t>
            </a:r>
            <a:r>
              <a:rPr lang="en-US" sz="210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Klik</a:t>
            </a:r>
            <a:r>
              <a:rPr lang="en-US" sz="210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	Save standardized Values as variables, Ok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9127F2D4-ED94-4767-9E6E-00D8AE440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0" t="28516" r="32430" b="33398"/>
          <a:stretch>
            <a:fillRect/>
          </a:stretch>
        </p:blipFill>
        <p:spPr bwMode="auto">
          <a:xfrm>
            <a:off x="2053829" y="2035969"/>
            <a:ext cx="4982765" cy="251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0" name="TextBox 5">
            <a:extLst>
              <a:ext uri="{FF2B5EF4-FFF2-40B4-BE49-F238E27FC236}">
                <a16:creationId xmlns:a16="http://schemas.microsoft.com/office/drawing/2014/main" id="{46A8FBEA-5D71-47A1-BA63-FA8B22D903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860" y="4768454"/>
            <a:ext cx="6429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en-US" sz="900">
                <a:solidFill>
                  <a:schemeClr val="tx1"/>
                </a:solidFill>
                <a:hlinkClick r:id="rId3" action="ppaction://hlinksldjump"/>
              </a:rPr>
              <a:t>(kembali)</a:t>
            </a:r>
            <a:endParaRPr lang="en-US" altLang="en-US" sz="9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0B4A4D-A546-4F0A-8D15-1075D2911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725" y="2571750"/>
            <a:ext cx="1755000" cy="2571750"/>
          </a:xfrm>
          <a:prstGeom prst="rect">
            <a:avLst/>
          </a:prstGeom>
        </p:spPr>
      </p:pic>
      <p:sp>
        <p:nvSpPr>
          <p:cNvPr id="485" name="Google Shape;485;p16"/>
          <p:cNvSpPr txBox="1">
            <a:spLocks noGrp="1"/>
          </p:cNvSpPr>
          <p:nvPr>
            <p:ph type="ctrTitle"/>
          </p:nvPr>
        </p:nvSpPr>
        <p:spPr>
          <a:xfrm>
            <a:off x="1396181" y="3031150"/>
            <a:ext cx="6127769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LATIHAN DAN PENUGASAN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6" name="Google Shape;486;p16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DIKERJAKAN UNTUK PENILAIAN SERTIFIKAT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87" name="Google Shape;487;p16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b="1" dirty="0">
                <a:solidFill>
                  <a:schemeClr val="tx1"/>
                </a:solidFill>
                <a:latin typeface="Oswald"/>
                <a:sym typeface="Oswald"/>
              </a:rPr>
              <a:t>D</a:t>
            </a:r>
            <a:endParaRPr sz="12000" dirty="0">
              <a:solidFill>
                <a:schemeClr val="tx1"/>
              </a:solidFill>
            </a:endParaRPr>
          </a:p>
        </p:txBody>
      </p:sp>
      <p:sp>
        <p:nvSpPr>
          <p:cNvPr id="488" name="Google Shape;488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E74E7-FCFD-4D6F-A285-9B5C33071B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0" y="-475788"/>
            <a:ext cx="3719781" cy="2478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451ADF-0BB2-482F-B199-801286ED9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85" y="567290"/>
            <a:ext cx="3719781" cy="24783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1800A-B9E6-46EF-B51B-5151466460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169" y="-420604"/>
            <a:ext cx="3719781" cy="24783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A48E4-0270-4ED6-9585-28229F2E28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473544"/>
            <a:ext cx="3719781" cy="2478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9A8D95-28FF-4EF5-84AB-FC0C60AE93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670" y="21660"/>
            <a:ext cx="3719781" cy="2478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DE1E24-478A-4084-B9EB-2CCCB857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834" y="38796"/>
            <a:ext cx="3719781" cy="247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FAEDCA-50E7-4EA9-942B-C0D83F2C542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16" y="124362"/>
            <a:ext cx="2743206" cy="1828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78CE38-6628-4D9A-A747-5C1AB394A4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817" y="280722"/>
            <a:ext cx="2743206" cy="18288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E3FA9-81AC-4B02-AC08-DD0D7EC939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4" y="346410"/>
            <a:ext cx="2743206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5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2162 -4.81481E-6 L -0.67461 -0.04004 C -0.62318 -0.04907 -0.54597 -0.05393 -0.46485 -0.05393 C -0.37266 -0.05393 -0.29883 -0.04907 -0.2474 -0.04004 L 2.08333E-6 -4.81481E-6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81" y="-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04DA69F-F006-4047-94AD-8309901B210A}"/>
              </a:ext>
            </a:extLst>
          </p:cNvPr>
          <p:cNvSpPr/>
          <p:nvPr/>
        </p:nvSpPr>
        <p:spPr>
          <a:xfrm>
            <a:off x="1828294" y="1681316"/>
            <a:ext cx="6696274" cy="29595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62" name="TextBox 4">
            <a:extLst>
              <a:ext uri="{FF2B5EF4-FFF2-40B4-BE49-F238E27FC236}">
                <a16:creationId xmlns:a16="http://schemas.microsoft.com/office/drawing/2014/main" id="{6000C385-7260-4A9C-A7E7-09ED140D6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264" y="231980"/>
            <a:ext cx="706927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en-US" altLang="en-US" sz="2700" dirty="0" err="1">
                <a:solidFill>
                  <a:schemeClr val="tx1"/>
                </a:solidFill>
              </a:rPr>
              <a:t>Penilaian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dilakukan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berdasarkan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ketuntasan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peserta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dalam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mengikuti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contoh</a:t>
            </a:r>
            <a:r>
              <a:rPr lang="en-US" altLang="en-US" sz="2700" dirty="0">
                <a:solidFill>
                  <a:schemeClr val="tx1"/>
                </a:solidFill>
              </a:rPr>
              <a:t> yang </a:t>
            </a:r>
            <a:r>
              <a:rPr lang="en-US" altLang="en-US" sz="2700" dirty="0" err="1">
                <a:solidFill>
                  <a:schemeClr val="tx1"/>
                </a:solidFill>
              </a:rPr>
              <a:t>diberikan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untuk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materi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Analisis</a:t>
            </a:r>
            <a:r>
              <a:rPr lang="en-US" altLang="en-US" sz="2700" dirty="0">
                <a:solidFill>
                  <a:schemeClr val="tx1"/>
                </a:solidFill>
              </a:rPr>
              <a:t> </a:t>
            </a:r>
            <a:r>
              <a:rPr lang="en-US" altLang="en-US" sz="2700" dirty="0" err="1">
                <a:solidFill>
                  <a:schemeClr val="tx1"/>
                </a:solidFill>
              </a:rPr>
              <a:t>Regresi</a:t>
            </a:r>
            <a:endParaRPr lang="en-US" altLang="en-US" sz="27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99946-9D4C-497B-8F4B-B310BCB1CCAD}"/>
              </a:ext>
            </a:extLst>
          </p:cNvPr>
          <p:cNvSpPr/>
          <p:nvPr/>
        </p:nvSpPr>
        <p:spPr>
          <a:xfrm>
            <a:off x="1958234" y="1786306"/>
            <a:ext cx="640901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/>
              <a:t>Bagaimana</a:t>
            </a:r>
            <a:r>
              <a:rPr lang="en-US" sz="2800" dirty="0"/>
              <a:t> </a:t>
            </a:r>
            <a:r>
              <a:rPr lang="en-US" sz="2800" dirty="0" err="1"/>
              <a:t>dengan</a:t>
            </a:r>
            <a:r>
              <a:rPr lang="en-US" sz="2800" dirty="0"/>
              <a:t> data </a:t>
            </a:r>
            <a:r>
              <a:rPr lang="en-US" sz="2800" dirty="0" err="1"/>
              <a:t>untuk</a:t>
            </a:r>
            <a:r>
              <a:rPr lang="en-US" sz="2800" dirty="0"/>
              <a:t> </a:t>
            </a:r>
            <a:r>
              <a:rPr lang="en-US" sz="2800" dirty="0" err="1"/>
              <a:t>kuesioner</a:t>
            </a:r>
            <a:r>
              <a:rPr lang="en-US" sz="2800" dirty="0"/>
              <a:t> </a:t>
            </a:r>
            <a:r>
              <a:rPr lang="en-US" sz="2800" dirty="0" err="1"/>
              <a:t>berikut</a:t>
            </a:r>
            <a:r>
              <a:rPr lang="en-US" sz="2800" dirty="0"/>
              <a:t> </a:t>
            </a:r>
            <a:r>
              <a:rPr lang="en-US" sz="2800" dirty="0" err="1"/>
              <a:t>ini</a:t>
            </a:r>
            <a:r>
              <a:rPr lang="en-US" sz="2800" dirty="0"/>
              <a:t>? (</a:t>
            </a:r>
            <a:r>
              <a:rPr lang="en-US" sz="2800" dirty="0" err="1"/>
              <a:t>Latihan</a:t>
            </a:r>
            <a:r>
              <a:rPr lang="en-US" sz="2800" dirty="0"/>
              <a:t> </a:t>
            </a:r>
            <a:r>
              <a:rPr lang="en-US" sz="2800" dirty="0" err="1"/>
              <a:t>Akhir</a:t>
            </a:r>
            <a:r>
              <a:rPr lang="en-US" sz="2800" dirty="0"/>
              <a:t> </a:t>
            </a:r>
            <a:r>
              <a:rPr lang="en-US" sz="2800" dirty="0" err="1"/>
              <a:t>Keseluruhan</a:t>
            </a:r>
            <a:r>
              <a:rPr lang="en-US" sz="2800" dirty="0"/>
              <a:t>)</a:t>
            </a:r>
          </a:p>
          <a:p>
            <a:pPr algn="just"/>
            <a:r>
              <a:rPr lang="en-US" sz="2800" dirty="0" err="1"/>
              <a:t>Lakukan</a:t>
            </a:r>
            <a:r>
              <a:rPr lang="en-US" sz="2800" dirty="0"/>
              <a:t> uji </a:t>
            </a:r>
            <a:r>
              <a:rPr lang="en-US" sz="2800" dirty="0" err="1"/>
              <a:t>validitas</a:t>
            </a:r>
            <a:r>
              <a:rPr lang="en-US" sz="2800" dirty="0"/>
              <a:t>, </a:t>
            </a:r>
            <a:r>
              <a:rPr lang="en-US" sz="2800" dirty="0" err="1"/>
              <a:t>reliabilitas</a:t>
            </a:r>
            <a:r>
              <a:rPr lang="en-US" sz="2800" dirty="0"/>
              <a:t>, </a:t>
            </a:r>
            <a:r>
              <a:rPr lang="en-US" sz="2800" dirty="0" err="1"/>
              <a:t>analisis</a:t>
            </a:r>
            <a:r>
              <a:rPr lang="en-US" sz="2800" dirty="0"/>
              <a:t> </a:t>
            </a:r>
            <a:r>
              <a:rPr lang="en-US" sz="2800" dirty="0" err="1"/>
              <a:t>faktor</a:t>
            </a:r>
            <a:r>
              <a:rPr lang="en-US" sz="2800" dirty="0"/>
              <a:t>, dan </a:t>
            </a:r>
            <a:r>
              <a:rPr lang="en-US" sz="2800" dirty="0" err="1"/>
              <a:t>regresi</a:t>
            </a:r>
            <a:r>
              <a:rPr lang="en-US" sz="2800" dirty="0"/>
              <a:t>, </a:t>
            </a:r>
            <a:r>
              <a:rPr lang="en-US" sz="2800" dirty="0" err="1"/>
              <a:t>seperti</a:t>
            </a:r>
            <a:r>
              <a:rPr lang="en-US" sz="2800" dirty="0"/>
              <a:t> </a:t>
            </a:r>
            <a:r>
              <a:rPr lang="en-US" sz="2800" dirty="0" err="1"/>
              <a:t>contoh</a:t>
            </a:r>
            <a:r>
              <a:rPr lang="en-US" sz="2800" dirty="0"/>
              <a:t> – </a:t>
            </a:r>
            <a:r>
              <a:rPr lang="en-US" sz="2800" dirty="0" err="1"/>
              <a:t>contoh</a:t>
            </a:r>
            <a:r>
              <a:rPr lang="en-US" sz="2800" dirty="0"/>
              <a:t> yang </a:t>
            </a:r>
            <a:r>
              <a:rPr lang="en-US" sz="2800" dirty="0" err="1"/>
              <a:t>telah</a:t>
            </a:r>
            <a:r>
              <a:rPr lang="en-US" sz="2800" dirty="0"/>
              <a:t> </a:t>
            </a:r>
            <a:r>
              <a:rPr lang="en-US" sz="2800" dirty="0" err="1"/>
              <a:t>diberikan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A3D0BA-02F6-48B5-B9E0-1EDADB7416A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901394"/>
            <a:ext cx="1828294" cy="40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264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2F853C-3D77-470F-84F3-CCF23D4C4B3F}"/>
              </a:ext>
            </a:extLst>
          </p:cNvPr>
          <p:cNvSpPr txBox="1"/>
          <p:nvPr/>
        </p:nvSpPr>
        <p:spPr>
          <a:xfrm>
            <a:off x="161185" y="140454"/>
            <a:ext cx="871734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Latihan</a:t>
            </a:r>
            <a:r>
              <a:rPr lang="en-US" sz="1650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Diberikan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data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kuesioner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klinik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kesehatan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 Ada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dua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belas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atribut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kepuasan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administrasi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pasien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(X1)	g.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Biaya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pengobatan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(X7)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Pengobatan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pasien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 (X2) 		h.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Ketepatan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vonis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penyakit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(X8)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Fasilitas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umum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lengkap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(X3)		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 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Kecepatan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merujuk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pasien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(X9)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Lokasi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strategis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(X4)			j. 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Kelengkapan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asuransi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dicover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(X10)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Alat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medis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(X5)		k. Program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promosi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(X11)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dokter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pasien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(X6)		l.  Waktu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operasional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(X12)</a:t>
            </a:r>
          </a:p>
          <a:p>
            <a:pPr algn="just"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adalah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kunjungan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pasien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dalam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tahun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di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klinik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tersebut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defRPr/>
            </a:pP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Pengukuran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menggunakan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sebagai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berikut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05E96-E0E5-4548-ABF4-0EBE5DB67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7" b="5639"/>
          <a:stretch/>
        </p:blipFill>
        <p:spPr>
          <a:xfrm>
            <a:off x="5991982" y="2811996"/>
            <a:ext cx="3152018" cy="23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932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53;p27">
            <a:extLst>
              <a:ext uri="{FF2B5EF4-FFF2-40B4-BE49-F238E27FC236}">
                <a16:creationId xmlns:a16="http://schemas.microsoft.com/office/drawing/2014/main" id="{A07757BB-E80A-4F7E-87F5-5AEE96F24C72}"/>
              </a:ext>
            </a:extLst>
          </p:cNvPr>
          <p:cNvSpPr/>
          <p:nvPr/>
        </p:nvSpPr>
        <p:spPr>
          <a:xfrm>
            <a:off x="1027262" y="1239306"/>
            <a:ext cx="7529513" cy="358689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CEF6"/>
          </a:solidFill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85127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chemeClr val="tx1"/>
                </a:solidFill>
              </a:rPr>
              <a:t>TERIMA KASIH</a:t>
            </a:r>
            <a:endParaRPr sz="10000" dirty="0">
              <a:solidFill>
                <a:schemeClr val="tx1"/>
              </a:solidFill>
            </a:endParaRPr>
          </a:p>
        </p:txBody>
      </p:sp>
      <p:sp>
        <p:nvSpPr>
          <p:cNvPr id="668" name="Google Shape;668;p28"/>
          <p:cNvSpPr txBox="1">
            <a:spLocks noGrp="1"/>
          </p:cNvSpPr>
          <p:nvPr>
            <p:ph type="subTitle" idx="4294967295"/>
          </p:nvPr>
        </p:nvSpPr>
        <p:spPr>
          <a:xfrm>
            <a:off x="426474" y="2618671"/>
            <a:ext cx="8291052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</a:rPr>
              <a:t>SEMOGA ANDA DAPAT MEMAHAMI DAN MENERAPKAN UNTUK KASUS LAIN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669" name="Google Shape;669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  <p:sp>
        <p:nvSpPr>
          <p:cNvPr id="11" name="Google Shape;572;p24">
            <a:extLst>
              <a:ext uri="{FF2B5EF4-FFF2-40B4-BE49-F238E27FC236}">
                <a16:creationId xmlns:a16="http://schemas.microsoft.com/office/drawing/2014/main" id="{E47B399F-E873-47B3-8C30-B79F158F2321}"/>
              </a:ext>
            </a:extLst>
          </p:cNvPr>
          <p:cNvSpPr/>
          <p:nvPr/>
        </p:nvSpPr>
        <p:spPr>
          <a:xfrm>
            <a:off x="363103" y="4416806"/>
            <a:ext cx="448243" cy="501390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61;p24">
            <a:extLst>
              <a:ext uri="{FF2B5EF4-FFF2-40B4-BE49-F238E27FC236}">
                <a16:creationId xmlns:a16="http://schemas.microsoft.com/office/drawing/2014/main" id="{8B69668C-28BD-4D33-8BEB-0E56AABAA864}"/>
              </a:ext>
            </a:extLst>
          </p:cNvPr>
          <p:cNvSpPr/>
          <p:nvPr/>
        </p:nvSpPr>
        <p:spPr>
          <a:xfrm>
            <a:off x="947387" y="4416806"/>
            <a:ext cx="929494" cy="548374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568;p24">
            <a:extLst>
              <a:ext uri="{FF2B5EF4-FFF2-40B4-BE49-F238E27FC236}">
                <a16:creationId xmlns:a16="http://schemas.microsoft.com/office/drawing/2014/main" id="{3870F429-E6E3-4083-B6C5-A02358548004}"/>
              </a:ext>
            </a:extLst>
          </p:cNvPr>
          <p:cNvGrpSpPr/>
          <p:nvPr/>
        </p:nvGrpSpPr>
        <p:grpSpPr>
          <a:xfrm>
            <a:off x="402206" y="3814205"/>
            <a:ext cx="409140" cy="420402"/>
            <a:chOff x="2605300" y="5003050"/>
            <a:chExt cx="418900" cy="430475"/>
          </a:xfrm>
        </p:grpSpPr>
        <p:sp>
          <p:nvSpPr>
            <p:cNvPr id="14" name="Google Shape;569;p24">
              <a:extLst>
                <a:ext uri="{FF2B5EF4-FFF2-40B4-BE49-F238E27FC236}">
                  <a16:creationId xmlns:a16="http://schemas.microsoft.com/office/drawing/2014/main" id="{FB95277B-D4E7-4423-B6A0-7589F6BF2B1B}"/>
                </a:ext>
              </a:extLst>
            </p:cNvPr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70;p24">
              <a:extLst>
                <a:ext uri="{FF2B5EF4-FFF2-40B4-BE49-F238E27FC236}">
                  <a16:creationId xmlns:a16="http://schemas.microsoft.com/office/drawing/2014/main" id="{175470E7-7D32-4C93-98C3-599AA91E0B8A}"/>
                </a:ext>
              </a:extLst>
            </p:cNvPr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71;p24">
              <a:extLst>
                <a:ext uri="{FF2B5EF4-FFF2-40B4-BE49-F238E27FC236}">
                  <a16:creationId xmlns:a16="http://schemas.microsoft.com/office/drawing/2014/main" id="{A909B706-5928-4392-8686-5838368F17DC}"/>
                </a:ext>
              </a:extLst>
            </p:cNvPr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562;p24">
            <a:extLst>
              <a:ext uri="{FF2B5EF4-FFF2-40B4-BE49-F238E27FC236}">
                <a16:creationId xmlns:a16="http://schemas.microsoft.com/office/drawing/2014/main" id="{755D1CFD-BB56-4474-B86E-3CA21832C21C}"/>
              </a:ext>
            </a:extLst>
          </p:cNvPr>
          <p:cNvGrpSpPr/>
          <p:nvPr/>
        </p:nvGrpSpPr>
        <p:grpSpPr>
          <a:xfrm>
            <a:off x="1151611" y="3638691"/>
            <a:ext cx="599842" cy="589958"/>
            <a:chOff x="1244325" y="4999400"/>
            <a:chExt cx="444525" cy="437200"/>
          </a:xfrm>
        </p:grpSpPr>
        <p:sp>
          <p:nvSpPr>
            <p:cNvPr id="18" name="Google Shape;563;p24">
              <a:extLst>
                <a:ext uri="{FF2B5EF4-FFF2-40B4-BE49-F238E27FC236}">
                  <a16:creationId xmlns:a16="http://schemas.microsoft.com/office/drawing/2014/main" id="{176DDB48-A271-4000-9105-92D42F1CBA8D}"/>
                </a:ext>
              </a:extLst>
            </p:cNvPr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4;p24">
              <a:extLst>
                <a:ext uri="{FF2B5EF4-FFF2-40B4-BE49-F238E27FC236}">
                  <a16:creationId xmlns:a16="http://schemas.microsoft.com/office/drawing/2014/main" id="{1DA8402F-DE2E-4446-B833-660085311ACE}"/>
                </a:ext>
              </a:extLst>
            </p:cNvPr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5;p24">
              <a:extLst>
                <a:ext uri="{FF2B5EF4-FFF2-40B4-BE49-F238E27FC236}">
                  <a16:creationId xmlns:a16="http://schemas.microsoft.com/office/drawing/2014/main" id="{975847BB-2884-4C38-A6FD-CC7E55B6324D}"/>
                </a:ext>
              </a:extLst>
            </p:cNvPr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6;p24">
              <a:extLst>
                <a:ext uri="{FF2B5EF4-FFF2-40B4-BE49-F238E27FC236}">
                  <a16:creationId xmlns:a16="http://schemas.microsoft.com/office/drawing/2014/main" id="{08A8123D-DD14-4FC9-85BF-0965B63D0B51}"/>
                </a:ext>
              </a:extLst>
            </p:cNvPr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7;p24">
              <a:extLst>
                <a:ext uri="{FF2B5EF4-FFF2-40B4-BE49-F238E27FC236}">
                  <a16:creationId xmlns:a16="http://schemas.microsoft.com/office/drawing/2014/main" id="{964B7326-14B3-4064-85D0-E135C834354B}"/>
                </a:ext>
              </a:extLst>
            </p:cNvPr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619;p25">
            <a:extLst>
              <a:ext uri="{FF2B5EF4-FFF2-40B4-BE49-F238E27FC236}">
                <a16:creationId xmlns:a16="http://schemas.microsoft.com/office/drawing/2014/main" id="{B9B04391-D415-442E-BFC2-4A7CA485A522}"/>
              </a:ext>
            </a:extLst>
          </p:cNvPr>
          <p:cNvGrpSpPr/>
          <p:nvPr/>
        </p:nvGrpSpPr>
        <p:grpSpPr>
          <a:xfrm>
            <a:off x="1242419" y="3196724"/>
            <a:ext cx="418226" cy="364756"/>
            <a:chOff x="584925" y="922575"/>
            <a:chExt cx="415200" cy="502525"/>
          </a:xfrm>
        </p:grpSpPr>
        <p:sp>
          <p:nvSpPr>
            <p:cNvPr id="25" name="Google Shape;620;p25">
              <a:extLst>
                <a:ext uri="{FF2B5EF4-FFF2-40B4-BE49-F238E27FC236}">
                  <a16:creationId xmlns:a16="http://schemas.microsoft.com/office/drawing/2014/main" id="{34756383-38A9-4B54-B3AB-C6EB4545B9BC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21;p25">
              <a:extLst>
                <a:ext uri="{FF2B5EF4-FFF2-40B4-BE49-F238E27FC236}">
                  <a16:creationId xmlns:a16="http://schemas.microsoft.com/office/drawing/2014/main" id="{A9C710B1-F5EA-4A62-9144-D1A4DE977D59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622;p25">
              <a:extLst>
                <a:ext uri="{FF2B5EF4-FFF2-40B4-BE49-F238E27FC236}">
                  <a16:creationId xmlns:a16="http://schemas.microsoft.com/office/drawing/2014/main" id="{3B2C935E-E36C-4C46-B7FF-0AD98235238B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623;p25">
            <a:extLst>
              <a:ext uri="{FF2B5EF4-FFF2-40B4-BE49-F238E27FC236}">
                <a16:creationId xmlns:a16="http://schemas.microsoft.com/office/drawing/2014/main" id="{E7747388-2675-4AD0-A06A-C05E597B1729}"/>
              </a:ext>
            </a:extLst>
          </p:cNvPr>
          <p:cNvGrpSpPr/>
          <p:nvPr/>
        </p:nvGrpSpPr>
        <p:grpSpPr>
          <a:xfrm>
            <a:off x="3711905" y="3270641"/>
            <a:ext cx="648177" cy="416358"/>
            <a:chOff x="1241275" y="3718400"/>
            <a:chExt cx="450650" cy="302875"/>
          </a:xfrm>
        </p:grpSpPr>
        <p:sp>
          <p:nvSpPr>
            <p:cNvPr id="29" name="Google Shape;624;p25">
              <a:extLst>
                <a:ext uri="{FF2B5EF4-FFF2-40B4-BE49-F238E27FC236}">
                  <a16:creationId xmlns:a16="http://schemas.microsoft.com/office/drawing/2014/main" id="{1A5FFB71-FF71-471B-8CC0-41E5F31D0C4D}"/>
                </a:ext>
              </a:extLst>
            </p:cNvPr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25;p25">
              <a:extLst>
                <a:ext uri="{FF2B5EF4-FFF2-40B4-BE49-F238E27FC236}">
                  <a16:creationId xmlns:a16="http://schemas.microsoft.com/office/drawing/2014/main" id="{FBA7EEB9-6A4B-4A0E-B947-6508B78D5934}"/>
                </a:ext>
              </a:extLst>
            </p:cNvPr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26;p25">
              <a:extLst>
                <a:ext uri="{FF2B5EF4-FFF2-40B4-BE49-F238E27FC236}">
                  <a16:creationId xmlns:a16="http://schemas.microsoft.com/office/drawing/2014/main" id="{E4EF6C02-D165-406D-9188-351029AB6851}"/>
                </a:ext>
              </a:extLst>
            </p:cNvPr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27;p25">
              <a:extLst>
                <a:ext uri="{FF2B5EF4-FFF2-40B4-BE49-F238E27FC236}">
                  <a16:creationId xmlns:a16="http://schemas.microsoft.com/office/drawing/2014/main" id="{B9D1A8C5-B6A3-428C-A1E0-F410A67B418F}"/>
                </a:ext>
              </a:extLst>
            </p:cNvPr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628;p25">
            <a:extLst>
              <a:ext uri="{FF2B5EF4-FFF2-40B4-BE49-F238E27FC236}">
                <a16:creationId xmlns:a16="http://schemas.microsoft.com/office/drawing/2014/main" id="{84059A10-611F-4C47-8882-ECE3A13044EC}"/>
              </a:ext>
            </a:extLst>
          </p:cNvPr>
          <p:cNvGrpSpPr/>
          <p:nvPr/>
        </p:nvGrpSpPr>
        <p:grpSpPr>
          <a:xfrm>
            <a:off x="366429" y="3174075"/>
            <a:ext cx="448243" cy="403808"/>
            <a:chOff x="1921475" y="3695200"/>
            <a:chExt cx="438400" cy="349875"/>
          </a:xfrm>
        </p:grpSpPr>
        <p:sp>
          <p:nvSpPr>
            <p:cNvPr id="34" name="Google Shape;629;p25">
              <a:extLst>
                <a:ext uri="{FF2B5EF4-FFF2-40B4-BE49-F238E27FC236}">
                  <a16:creationId xmlns:a16="http://schemas.microsoft.com/office/drawing/2014/main" id="{F3FA1E45-1C6D-4D9D-ACE6-7687B54F38C0}"/>
                </a:ext>
              </a:extLst>
            </p:cNvPr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30;p25">
              <a:extLst>
                <a:ext uri="{FF2B5EF4-FFF2-40B4-BE49-F238E27FC236}">
                  <a16:creationId xmlns:a16="http://schemas.microsoft.com/office/drawing/2014/main" id="{33FFB9D5-2EC9-4060-B7D8-10E036EE1035}"/>
                </a:ext>
              </a:extLst>
            </p:cNvPr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31;p25">
              <a:extLst>
                <a:ext uri="{FF2B5EF4-FFF2-40B4-BE49-F238E27FC236}">
                  <a16:creationId xmlns:a16="http://schemas.microsoft.com/office/drawing/2014/main" id="{9E3C143C-87E6-46C1-ADC0-D5F5117D037E}"/>
                </a:ext>
              </a:extLst>
            </p:cNvPr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32;p25">
            <a:extLst>
              <a:ext uri="{FF2B5EF4-FFF2-40B4-BE49-F238E27FC236}">
                <a16:creationId xmlns:a16="http://schemas.microsoft.com/office/drawing/2014/main" id="{C8E0C38A-CDAC-43CC-B3DF-3426DFF763A3}"/>
              </a:ext>
            </a:extLst>
          </p:cNvPr>
          <p:cNvGrpSpPr/>
          <p:nvPr/>
        </p:nvGrpSpPr>
        <p:grpSpPr>
          <a:xfrm>
            <a:off x="3711905" y="3764406"/>
            <a:ext cx="751828" cy="637705"/>
            <a:chOff x="4610450" y="3703750"/>
            <a:chExt cx="453050" cy="332175"/>
          </a:xfrm>
        </p:grpSpPr>
        <p:sp>
          <p:nvSpPr>
            <p:cNvPr id="38" name="Google Shape;633;p25">
              <a:extLst>
                <a:ext uri="{FF2B5EF4-FFF2-40B4-BE49-F238E27FC236}">
                  <a16:creationId xmlns:a16="http://schemas.microsoft.com/office/drawing/2014/main" id="{661AD4D8-C77F-4B9A-BD19-490B19AAEF6A}"/>
                </a:ext>
              </a:extLst>
            </p:cNvPr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34;p25">
              <a:extLst>
                <a:ext uri="{FF2B5EF4-FFF2-40B4-BE49-F238E27FC236}">
                  <a16:creationId xmlns:a16="http://schemas.microsoft.com/office/drawing/2014/main" id="{25B1D26B-2443-4CCA-B40C-071EDD0B3C69}"/>
                </a:ext>
              </a:extLst>
            </p:cNvPr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635;p25">
            <a:extLst>
              <a:ext uri="{FF2B5EF4-FFF2-40B4-BE49-F238E27FC236}">
                <a16:creationId xmlns:a16="http://schemas.microsoft.com/office/drawing/2014/main" id="{177C7C95-2ED6-4054-BFA6-D9D816664617}"/>
              </a:ext>
            </a:extLst>
          </p:cNvPr>
          <p:cNvGrpSpPr/>
          <p:nvPr/>
        </p:nvGrpSpPr>
        <p:grpSpPr>
          <a:xfrm>
            <a:off x="3868555" y="4458279"/>
            <a:ext cx="367377" cy="598937"/>
            <a:chOff x="6730350" y="2315900"/>
            <a:chExt cx="257700" cy="420100"/>
          </a:xfrm>
        </p:grpSpPr>
        <p:sp>
          <p:nvSpPr>
            <p:cNvPr id="41" name="Google Shape;636;p25">
              <a:extLst>
                <a:ext uri="{FF2B5EF4-FFF2-40B4-BE49-F238E27FC236}">
                  <a16:creationId xmlns:a16="http://schemas.microsoft.com/office/drawing/2014/main" id="{6DF186C1-B8D1-4E67-B0A8-8EA009567158}"/>
                </a:ext>
              </a:extLst>
            </p:cNvPr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637;p25">
              <a:extLst>
                <a:ext uri="{FF2B5EF4-FFF2-40B4-BE49-F238E27FC236}">
                  <a16:creationId xmlns:a16="http://schemas.microsoft.com/office/drawing/2014/main" id="{856E5BC6-4437-4B78-B9B6-D79A17222CA5}"/>
                </a:ext>
              </a:extLst>
            </p:cNvPr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38;p25">
              <a:extLst>
                <a:ext uri="{FF2B5EF4-FFF2-40B4-BE49-F238E27FC236}">
                  <a16:creationId xmlns:a16="http://schemas.microsoft.com/office/drawing/2014/main" id="{59544487-E450-4BEA-923D-5B1D8215E13B}"/>
                </a:ext>
              </a:extLst>
            </p:cNvPr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39;p25">
              <a:extLst>
                <a:ext uri="{FF2B5EF4-FFF2-40B4-BE49-F238E27FC236}">
                  <a16:creationId xmlns:a16="http://schemas.microsoft.com/office/drawing/2014/main" id="{9914016D-EBA9-442D-A60D-182672C9CD4E}"/>
                </a:ext>
              </a:extLst>
            </p:cNvPr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40;p25">
              <a:extLst>
                <a:ext uri="{FF2B5EF4-FFF2-40B4-BE49-F238E27FC236}">
                  <a16:creationId xmlns:a16="http://schemas.microsoft.com/office/drawing/2014/main" id="{03F9BC1A-EE61-4B4C-A596-80420CE3538C}"/>
                </a:ext>
              </a:extLst>
            </p:cNvPr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742;p34">
            <a:extLst>
              <a:ext uri="{FF2B5EF4-FFF2-40B4-BE49-F238E27FC236}">
                <a16:creationId xmlns:a16="http://schemas.microsoft.com/office/drawing/2014/main" id="{5C7259A6-EE67-457F-994F-EF1C70FB43A3}"/>
              </a:ext>
            </a:extLst>
          </p:cNvPr>
          <p:cNvSpPr/>
          <p:nvPr/>
        </p:nvSpPr>
        <p:spPr>
          <a:xfrm>
            <a:off x="8394506" y="3379762"/>
            <a:ext cx="664482" cy="1585140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758;p36">
            <a:extLst>
              <a:ext uri="{FF2B5EF4-FFF2-40B4-BE49-F238E27FC236}">
                <a16:creationId xmlns:a16="http://schemas.microsoft.com/office/drawing/2014/main" id="{16D9A06F-CC3E-4968-ACA5-7179BB72F12F}"/>
              </a:ext>
            </a:extLst>
          </p:cNvPr>
          <p:cNvSpPr/>
          <p:nvPr/>
        </p:nvSpPr>
        <p:spPr>
          <a:xfrm>
            <a:off x="5574832" y="3472076"/>
            <a:ext cx="1178125" cy="158514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202801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7F14DFEC-9685-482F-BD72-B17E02734A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71450"/>
            <a:ext cx="6858000" cy="857250"/>
          </a:xfrm>
        </p:spPr>
        <p:txBody>
          <a:bodyPr/>
          <a:lstStyle/>
          <a:p>
            <a:r>
              <a:rPr lang="en-US" altLang="en-US" sz="3600" dirty="0">
                <a:solidFill>
                  <a:schemeClr val="tx1"/>
                </a:solidFill>
              </a:rPr>
              <a:t>MEMBUAT KUESIONER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8E4AC976-C624-44BC-986E-7418907E49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2585" y="1027386"/>
            <a:ext cx="8011511" cy="365760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en-US" sz="2400" dirty="0" err="1"/>
              <a:t>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pertanyaan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umum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endParaRPr lang="en-US" altLang="en-US" sz="2400" dirty="0"/>
          </a:p>
          <a:p>
            <a:pPr marL="514350" indent="-514350">
              <a:buAutoNum type="arabicPeriod"/>
            </a:pPr>
            <a:r>
              <a:rPr lang="en-US" altLang="en-US" sz="2400" dirty="0" err="1"/>
              <a:t>Rancang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dimensi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aspek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penilaian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sesuai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tujuan</a:t>
            </a:r>
            <a:endParaRPr lang="en-US" altLang="en-US" sz="2400" dirty="0"/>
          </a:p>
          <a:p>
            <a:pPr marL="514350" indent="-514350">
              <a:buAutoNum type="arabicPeriod"/>
            </a:pPr>
            <a:r>
              <a:rPr lang="en-US" altLang="en-US" sz="2400" dirty="0" err="1"/>
              <a:t>Mengembangkan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dimensi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aspek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penilaian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dengan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pertanyaan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pernyataan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r>
              <a:rPr lang="en-US" alt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altLang="en-US" sz="2400" dirty="0" err="1"/>
              <a:t>Mengecek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keruntutan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kejelasan</a:t>
            </a:r>
            <a:r>
              <a:rPr lang="en-US" altLang="en-US" sz="2400" dirty="0"/>
              <a:t>, dan </a:t>
            </a:r>
            <a:r>
              <a:rPr lang="en-US" altLang="en-US" sz="2400" dirty="0" err="1"/>
              <a:t>kekomunikatifan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pertanyaan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pernyataan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terkait</a:t>
            </a:r>
            <a:r>
              <a:rPr lang="en-US" altLang="en-US" sz="2400" dirty="0"/>
              <a:t>.</a:t>
            </a:r>
          </a:p>
          <a:p>
            <a:pPr marL="0" indent="0">
              <a:buNone/>
            </a:pPr>
            <a:r>
              <a:rPr lang="en-US" altLang="en-US" sz="2400" dirty="0" err="1"/>
              <a:t>Membuat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kuesioner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bisa</a:t>
            </a:r>
            <a:r>
              <a:rPr lang="en-US" altLang="en-US" sz="2400" dirty="0"/>
              <a:t> </a:t>
            </a:r>
            <a:r>
              <a:rPr lang="en-US" altLang="en-US" sz="2400" i="1" dirty="0"/>
              <a:t>by paper </a:t>
            </a:r>
            <a:r>
              <a:rPr lang="en-US" altLang="en-US" sz="2400" dirty="0" err="1"/>
              <a:t>atau</a:t>
            </a:r>
            <a:r>
              <a:rPr lang="en-US" altLang="en-US" sz="2400" dirty="0"/>
              <a:t> </a:t>
            </a:r>
            <a:r>
              <a:rPr lang="en-US" altLang="en-US" sz="2400" i="1" dirty="0"/>
              <a:t>paper less</a:t>
            </a:r>
            <a:r>
              <a:rPr lang="en-US" altLang="en-US" sz="2400" dirty="0"/>
              <a:t> </a:t>
            </a:r>
            <a:r>
              <a:rPr lang="en-US" altLang="en-US" sz="2400" dirty="0" err="1"/>
              <a:t>lewat</a:t>
            </a:r>
            <a:r>
              <a:rPr lang="en-US" altLang="en-US" sz="2400" dirty="0"/>
              <a:t> Google Form</a:t>
            </a:r>
          </a:p>
          <a:p>
            <a:pPr marL="514350" indent="-514350">
              <a:buAutoNum type="arabicPeriod"/>
            </a:pPr>
            <a:endParaRPr lang="en-US" alt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E77DBA-A9C8-45F4-93AF-F0D0CBBF3026}"/>
              </a:ext>
            </a:extLst>
          </p:cNvPr>
          <p:cNvGrpSpPr/>
          <p:nvPr/>
        </p:nvGrpSpPr>
        <p:grpSpPr>
          <a:xfrm>
            <a:off x="0" y="3688915"/>
            <a:ext cx="9144000" cy="1484946"/>
            <a:chOff x="0" y="3111690"/>
            <a:chExt cx="12967646" cy="37992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832461-B568-4F83-AFB5-0CBEE315B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13133"/>
            <a:stretch/>
          </p:blipFill>
          <p:spPr>
            <a:xfrm>
              <a:off x="6441741" y="3111690"/>
              <a:ext cx="6525905" cy="379925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444373-6D6C-4F36-899D-9865FCE04C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95"/>
            <a:stretch/>
          </p:blipFill>
          <p:spPr>
            <a:xfrm>
              <a:off x="0" y="4189862"/>
              <a:ext cx="6564573" cy="266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525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p14:dur="250">
        <p15:prstTrans prst="airplane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52F853C-3D77-470F-84F3-CCF23D4C4B3F}"/>
              </a:ext>
            </a:extLst>
          </p:cNvPr>
          <p:cNvSpPr txBox="1"/>
          <p:nvPr/>
        </p:nvSpPr>
        <p:spPr>
          <a:xfrm>
            <a:off x="161185" y="140454"/>
            <a:ext cx="8404745" cy="4408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069" indent="-169069" algn="just">
              <a:tabLst>
                <a:tab pos="169069" algn="l"/>
              </a:tabLst>
              <a:defRPr/>
            </a:pPr>
            <a:r>
              <a:rPr lang="en-US" sz="1650" b="1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Contoh</a:t>
            </a:r>
            <a:r>
              <a:rPr lang="en-US" sz="1650" b="1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1: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Sebuah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penelitian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untuk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melihat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persepsi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konsumen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terhadap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tingkat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pelayanan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pada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suatu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bengkel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.</a:t>
            </a: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enam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atribut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yang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,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yaitu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: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bukti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fisik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(X1)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Kehandalan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(X2) 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daya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tanggap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(X3)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Jaminan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(X4)</a:t>
            </a:r>
          </a:p>
          <a:p>
            <a:pPr marL="385763" indent="-385763" algn="just">
              <a:buFont typeface="Times New Roman" pitchFamily="16" charset="0"/>
              <a:buAutoNum type="alphaLcPeriod"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Empati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(X5)</a:t>
            </a:r>
          </a:p>
          <a:p>
            <a:pPr algn="just">
              <a:defRPr/>
            </a:pP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Y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adalah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kepuasan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konsumen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secara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umum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defRPr/>
            </a:pP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algn="just">
              <a:buFont typeface="Times New Roman" pitchFamily="16" charset="0"/>
              <a:buNone/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Pengukuran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dilakukan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menggunakan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skala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Likert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dengan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:</a:t>
            </a: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Tidak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Netral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  <a:p>
            <a:pPr marL="342900" indent="-342900" algn="just">
              <a:buFont typeface="Times New Roman" pitchFamily="16" charset="0"/>
              <a:buAutoNum type="arabicPeriod"/>
              <a:tabLst>
                <a:tab pos="348854" algn="l"/>
              </a:tabLst>
              <a:defRPr/>
            </a:pP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Sangat</a:t>
            </a:r>
            <a:r>
              <a:rPr lang="en-US" sz="1650" dirty="0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 </a:t>
            </a:r>
            <a:r>
              <a:rPr lang="en-US" sz="1650" dirty="0" err="1">
                <a:solidFill>
                  <a:schemeClr val="tx1"/>
                </a:solidFill>
                <a:latin typeface="Times New Roman" pitchFamily="16" charset="0"/>
                <a:ea typeface="Lucida Sans Unicode" charset="0"/>
                <a:cs typeface="Lucida Sans Unicode" charset="0"/>
              </a:rPr>
              <a:t>Setuju</a:t>
            </a:r>
            <a:endParaRPr lang="en-US" sz="1650" dirty="0">
              <a:solidFill>
                <a:schemeClr val="tx1"/>
              </a:solidFill>
              <a:latin typeface="Times New Roman" pitchFamily="16" charset="0"/>
              <a:ea typeface="Lucida Sans Unicode" charset="0"/>
              <a:cs typeface="Lucida Sans Unicode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5EB61B-FFDA-43AE-AED7-A31B4E4EA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052" y="823091"/>
            <a:ext cx="3332948" cy="2109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8BADB8-4B8E-42C1-94AF-AE6DD259F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931" y="2932386"/>
            <a:ext cx="1527069" cy="22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77158"/>
      </p:ext>
    </p:extLst>
  </p:cSld>
  <p:clrMapOvr>
    <a:masterClrMapping/>
  </p:clrMapOvr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2345</Words>
  <Application>Microsoft Office PowerPoint</Application>
  <PresentationFormat>On-screen Show (16:9)</PresentationFormat>
  <Paragraphs>430</Paragraphs>
  <Slides>75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Rockwell Extra Bold</vt:lpstr>
      <vt:lpstr>Symbol</vt:lpstr>
      <vt:lpstr>Source Sans Pro</vt:lpstr>
      <vt:lpstr>Oswald</vt:lpstr>
      <vt:lpstr>Wingdings</vt:lpstr>
      <vt:lpstr>Times New Roman</vt:lpstr>
      <vt:lpstr>Arial</vt:lpstr>
      <vt:lpstr>Aharoni</vt:lpstr>
      <vt:lpstr>Quince template</vt:lpstr>
      <vt:lpstr>EKSPLORASI DATA KUESIONER</vt:lpstr>
      <vt:lpstr>PowerPoint Presentation</vt:lpstr>
      <vt:lpstr>APA YANG DIPEROLEH DI SESI INI?</vt:lpstr>
      <vt:lpstr>PENGANTAR KUESIONER</vt:lpstr>
      <vt:lpstr>KUESIONER</vt:lpstr>
      <vt:lpstr>PERSYARATAN KUESIONER</vt:lpstr>
      <vt:lpstr>JENIS KUESIONER</vt:lpstr>
      <vt:lpstr>MEMBUAT KUESIONER</vt:lpstr>
      <vt:lpstr>PowerPoint Presentation</vt:lpstr>
      <vt:lpstr>PowerPoint Presentation</vt:lpstr>
      <vt:lpstr>PowerPoint Presentation</vt:lpstr>
      <vt:lpstr>TEKNIK SAMPLING</vt:lpstr>
      <vt:lpstr>PowerPoint Presentation</vt:lpstr>
      <vt:lpstr>PowerPoint Presentation</vt:lpstr>
      <vt:lpstr>PowerPoint Presentation</vt:lpstr>
      <vt:lpstr>PENGUJIAN VALIDITAS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 DAN PENUGASAN</vt:lpstr>
      <vt:lpstr>PowerPoint Presentation</vt:lpstr>
      <vt:lpstr>PowerPoint Presentation</vt:lpstr>
      <vt:lpstr>PowerPoint Presentation</vt:lpstr>
      <vt:lpstr>PowerPoint Presentation</vt:lpstr>
      <vt:lpstr>PENGUJIAN RELIABILITAS</vt:lpstr>
      <vt:lpstr>PowerPoint Presentation</vt:lpstr>
      <vt:lpstr>PowerPoint Presentation</vt:lpstr>
      <vt:lpstr>PowerPoint Presentation</vt:lpstr>
      <vt:lpstr>PowerPoint Presentation</vt:lpstr>
      <vt:lpstr>LATIHAN DAN PENUGASAN</vt:lpstr>
      <vt:lpstr>PowerPoint Presentation</vt:lpstr>
      <vt:lpstr>ANALISIS FAKTOR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 DAN PENUGASAN</vt:lpstr>
      <vt:lpstr>PowerPoint Presentation</vt:lpstr>
      <vt:lpstr>ANALISIS REGRESI BERGANDA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LATIHAN DAN PENUGASAN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EKSPLORASI DATA KUESIONER</dc:title>
  <cp:lastModifiedBy>M. Fariz Fadilah</cp:lastModifiedBy>
  <cp:revision>44</cp:revision>
  <dcterms:modified xsi:type="dcterms:W3CDTF">2019-01-14T16:13:50Z</dcterms:modified>
</cp:coreProperties>
</file>